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1" r:id="rId3"/>
    <p:sldId id="259" r:id="rId4"/>
    <p:sldId id="272" r:id="rId5"/>
    <p:sldId id="260" r:id="rId6"/>
    <p:sldId id="273" r:id="rId7"/>
    <p:sldId id="261" r:id="rId8"/>
    <p:sldId id="274" r:id="rId9"/>
    <p:sldId id="262" r:id="rId10"/>
    <p:sldId id="275" r:id="rId11"/>
    <p:sldId id="263" r:id="rId12"/>
    <p:sldId id="276" r:id="rId13"/>
    <p:sldId id="267" r:id="rId14"/>
    <p:sldId id="277" r:id="rId15"/>
    <p:sldId id="270" r:id="rId16"/>
    <p:sldId id="278" r:id="rId17"/>
    <p:sldId id="266" r:id="rId18"/>
    <p:sldId id="279" r:id="rId19"/>
    <p:sldId id="264" r:id="rId20"/>
    <p:sldId id="280" r:id="rId21"/>
    <p:sldId id="265" r:id="rId22"/>
    <p:sldId id="281" r:id="rId23"/>
    <p:sldId id="268" r:id="rId24"/>
    <p:sldId id="282" r:id="rId25"/>
    <p:sldId id="269" r:id="rId26"/>
    <p:sldId id="284" r:id="rId27"/>
    <p:sldId id="283" r:id="rId28"/>
    <p:sldId id="285" r:id="rId29"/>
    <p:sldId id="28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2"/>
    <a:srgbClr val="9E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7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0F891-139F-4CED-91E9-D64F09E23B73}" type="datetimeFigureOut">
              <a:rPr lang="ru-RU" smtClean="0"/>
              <a:pPr/>
              <a:t>23.05.2013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C57A-FC7B-4176-B356-9A6C9F961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0F891-139F-4CED-91E9-D64F09E23B73}" type="datetimeFigureOut">
              <a:rPr lang="ru-RU" smtClean="0"/>
              <a:pPr/>
              <a:t>23.05.2013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C57A-FC7B-4176-B356-9A6C9F961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0F891-139F-4CED-91E9-D64F09E23B73}" type="datetimeFigureOut">
              <a:rPr lang="ru-RU" smtClean="0"/>
              <a:pPr/>
              <a:t>23.05.2013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C57A-FC7B-4176-B356-9A6C9F961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0F891-139F-4CED-91E9-D64F09E23B73}" type="datetimeFigureOut">
              <a:rPr lang="ru-RU" smtClean="0"/>
              <a:pPr/>
              <a:t>23.05.2013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C57A-FC7B-4176-B356-9A6C9F961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0F891-139F-4CED-91E9-D64F09E23B73}" type="datetimeFigureOut">
              <a:rPr lang="ru-RU" smtClean="0"/>
              <a:pPr/>
              <a:t>23.05.2013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C57A-FC7B-4176-B356-9A6C9F961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0F891-139F-4CED-91E9-D64F09E23B73}" type="datetimeFigureOut">
              <a:rPr lang="ru-RU" smtClean="0"/>
              <a:pPr/>
              <a:t>23.05.2013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C57A-FC7B-4176-B356-9A6C9F961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0F891-139F-4CED-91E9-D64F09E23B73}" type="datetimeFigureOut">
              <a:rPr lang="ru-RU" smtClean="0"/>
              <a:pPr/>
              <a:t>23.05.2013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C57A-FC7B-4176-B356-9A6C9F961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0F891-139F-4CED-91E9-D64F09E23B73}" type="datetimeFigureOut">
              <a:rPr lang="ru-RU" smtClean="0"/>
              <a:pPr/>
              <a:t>23.05.2013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C57A-FC7B-4176-B356-9A6C9F961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0F891-139F-4CED-91E9-D64F09E23B73}" type="datetimeFigureOut">
              <a:rPr lang="ru-RU" smtClean="0"/>
              <a:pPr/>
              <a:t>23.05.2013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C57A-FC7B-4176-B356-9A6C9F961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0F891-139F-4CED-91E9-D64F09E23B73}" type="datetimeFigureOut">
              <a:rPr lang="ru-RU" smtClean="0"/>
              <a:pPr/>
              <a:t>23.05.2013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C57A-FC7B-4176-B356-9A6C9F961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0F891-139F-4CED-91E9-D64F09E23B73}" type="datetimeFigureOut">
              <a:rPr lang="ru-RU" smtClean="0"/>
              <a:pPr/>
              <a:t>23.05.2013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BC57A-FC7B-4176-B356-9A6C9F961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0F891-139F-4CED-91E9-D64F09E23B73}" type="datetimeFigureOut">
              <a:rPr lang="ru-RU" smtClean="0"/>
              <a:pPr/>
              <a:t>23.05.2013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BC57A-FC7B-4176-B356-9A6C9F961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руглая лента лицом вниз 4"/>
          <p:cNvSpPr/>
          <p:nvPr/>
        </p:nvSpPr>
        <p:spPr>
          <a:xfrm>
            <a:off x="0" y="260648"/>
            <a:ext cx="4572000" cy="1440160"/>
          </a:xfrm>
          <a:prstGeom prst="ellipseRibbon">
            <a:avLst>
              <a:gd name="adj1" fmla="val 34165"/>
              <a:gd name="adj2" fmla="val 50000"/>
              <a:gd name="adj3" fmla="val 30502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b="1" i="1" cap="all" dirty="0" smtClean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abriola" pitchFamily="82" charset="0"/>
            </a:endParaRPr>
          </a:p>
          <a:p>
            <a:pPr algn="ctr"/>
            <a:endParaRPr lang="ru-RU" sz="4000" dirty="0">
              <a:solidFill>
                <a:srgbClr val="00B0F0"/>
              </a:solidFill>
            </a:endParaRPr>
          </a:p>
        </p:txBody>
      </p:sp>
      <p:pic>
        <p:nvPicPr>
          <p:cNvPr id="2051" name="Picture 3" descr="F:\Театр\image4412749.jpg"/>
          <p:cNvPicPr>
            <a:picLocks noChangeAspect="1" noChangeArrowheads="1"/>
          </p:cNvPicPr>
          <p:nvPr/>
        </p:nvPicPr>
        <p:blipFill>
          <a:blip r:embed="rId3" cstate="print">
            <a:lum bright="26000" contrast="1000"/>
          </a:blip>
          <a:srcRect/>
          <a:stretch>
            <a:fillRect/>
          </a:stretch>
        </p:blipFill>
        <p:spPr bwMode="auto">
          <a:xfrm rot="242916">
            <a:off x="6199349" y="5512032"/>
            <a:ext cx="1285884" cy="1285884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</p:pic>
      <p:sp>
        <p:nvSpPr>
          <p:cNvPr id="10" name="Кольцо 9"/>
          <p:cNvSpPr/>
          <p:nvPr/>
        </p:nvSpPr>
        <p:spPr>
          <a:xfrm rot="242916">
            <a:off x="6048231" y="5440594"/>
            <a:ext cx="1571636" cy="1428760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42916">
            <a:off x="5912913" y="5252118"/>
            <a:ext cx="1857388" cy="1785950"/>
          </a:xfrm>
          <a:prstGeom prst="donut">
            <a:avLst>
              <a:gd name="adj" fmla="val 11054"/>
            </a:avLst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4-конечная звезда 11"/>
          <p:cNvSpPr/>
          <p:nvPr/>
        </p:nvSpPr>
        <p:spPr>
          <a:xfrm rot="19322672">
            <a:off x="237869" y="450593"/>
            <a:ext cx="957160" cy="987231"/>
          </a:xfrm>
          <a:prstGeom prst="star4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4-конечная звезда 12"/>
          <p:cNvSpPr/>
          <p:nvPr/>
        </p:nvSpPr>
        <p:spPr>
          <a:xfrm rot="645618">
            <a:off x="256832" y="553992"/>
            <a:ext cx="914400" cy="914400"/>
          </a:xfrm>
          <a:prstGeom prst="star4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F:\Театр\obrazovanie_i_nauka_1.jpg"/>
          <p:cNvPicPr>
            <a:picLocks noChangeAspect="1" noChangeArrowheads="1"/>
          </p:cNvPicPr>
          <p:nvPr/>
        </p:nvPicPr>
        <p:blipFill>
          <a:blip r:embed="rId4" cstate="print">
            <a:lum bright="31000" contrast="-13000"/>
          </a:blip>
          <a:srcRect/>
          <a:stretch>
            <a:fillRect/>
          </a:stretch>
        </p:blipFill>
        <p:spPr bwMode="auto">
          <a:xfrm rot="2357023">
            <a:off x="6878131" y="2858292"/>
            <a:ext cx="1968077" cy="1643074"/>
          </a:xfrm>
          <a:prstGeom prst="rect">
            <a:avLst/>
          </a:prstGeom>
          <a:noFill/>
          <a:scene3d>
            <a:camera prst="isometricRightUp"/>
            <a:lightRig rig="threePt" dir="t"/>
          </a:scene3d>
          <a:sp3d>
            <a:bevelT w="114300" prst="artDeco"/>
          </a:sp3d>
        </p:spPr>
      </p:pic>
      <p:pic>
        <p:nvPicPr>
          <p:cNvPr id="2053" name="Picture 5" descr="F:\Театр\669bb4e7dede.jpg"/>
          <p:cNvPicPr>
            <a:picLocks noChangeAspect="1" noChangeArrowheads="1"/>
          </p:cNvPicPr>
          <p:nvPr/>
        </p:nvPicPr>
        <p:blipFill>
          <a:blip r:embed="rId5" cstate="print">
            <a:lum bright="16000" contrast="27000"/>
          </a:blip>
          <a:srcRect/>
          <a:stretch>
            <a:fillRect/>
          </a:stretch>
        </p:blipFill>
        <p:spPr bwMode="auto">
          <a:xfrm rot="21039486" flipH="1">
            <a:off x="6988941" y="955258"/>
            <a:ext cx="1657597" cy="2411025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sp3d>
            <a:bevelT/>
          </a:sp3d>
        </p:spPr>
      </p:pic>
      <p:sp>
        <p:nvSpPr>
          <p:cNvPr id="15" name="TextBox 14"/>
          <p:cNvSpPr txBox="1"/>
          <p:nvPr/>
        </p:nvSpPr>
        <p:spPr>
          <a:xfrm>
            <a:off x="539552" y="21328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Награждается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552" y="2780928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>
                <a:latin typeface="Georgia" pitchFamily="18" charset="0"/>
              </a:rPr>
              <a:t>Микрюкова</a:t>
            </a:r>
            <a:r>
              <a:rPr lang="ru-RU" sz="2400" b="1" i="1" dirty="0" smtClean="0">
                <a:latin typeface="Georgia" pitchFamily="18" charset="0"/>
              </a:rPr>
              <a:t>  Дарья</a:t>
            </a:r>
            <a:endParaRPr lang="ru-RU" sz="2400" b="1" i="1" dirty="0"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5301208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Georgia" pitchFamily="18" charset="0"/>
              </a:rPr>
              <a:t>ИО директора   школы № 799                    Безрукова Г.К.</a:t>
            </a: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 smtClean="0">
                <a:latin typeface="Georgia" pitchFamily="18" charset="0"/>
              </a:rPr>
              <a:t>Учитель музыки                                              Вовк Л.В.   </a:t>
            </a:r>
          </a:p>
          <a:p>
            <a:endParaRPr lang="ru-RU" sz="1200" i="1" dirty="0">
              <a:latin typeface="Georgia" pitchFamily="18" charset="0"/>
            </a:endParaRP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     </a:t>
            </a: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2013 год.                           </a:t>
            </a:r>
            <a:endParaRPr lang="ru-RU" sz="1200" i="1" dirty="0">
              <a:latin typeface="Georgia" pitchFamily="18" charset="0"/>
            </a:endParaRPr>
          </a:p>
        </p:txBody>
      </p:sp>
      <p:pic>
        <p:nvPicPr>
          <p:cNvPr id="2050" name="Picture 2" descr="F:\Театр\news_2011_11_18_1_b.jpg"/>
          <p:cNvPicPr>
            <a:picLocks noChangeAspect="1" noChangeArrowheads="1"/>
          </p:cNvPicPr>
          <p:nvPr/>
        </p:nvPicPr>
        <p:blipFill>
          <a:blip r:embed="rId6" cstate="print">
            <a:lum bright="23000" contrast="50000"/>
          </a:blip>
          <a:srcRect/>
          <a:stretch>
            <a:fillRect/>
          </a:stretch>
        </p:blipFill>
        <p:spPr bwMode="auto">
          <a:xfrm rot="19443997">
            <a:off x="4647350" y="1262990"/>
            <a:ext cx="2702264" cy="3096344"/>
          </a:xfrm>
          <a:prstGeom prst="rect">
            <a:avLst/>
          </a:prstGeom>
          <a:noFill/>
          <a:ln w="5715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9" name="Прямоугольник 18"/>
          <p:cNvSpPr/>
          <p:nvPr/>
        </p:nvSpPr>
        <p:spPr>
          <a:xfrm>
            <a:off x="107504" y="908720"/>
            <a:ext cx="4392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E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Грамота</a:t>
            </a:r>
            <a:endParaRPr lang="ru-RU" sz="32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9E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188640"/>
            <a:ext cx="24782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716016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508104" y="4797152"/>
            <a:ext cx="26806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Премьера – 21 мая 2013  г.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357301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за пропаганду достижений  России </a:t>
            </a:r>
            <a:r>
              <a:rPr lang="en-US" i="1" dirty="0" smtClean="0">
                <a:latin typeface="Georgia" pitchFamily="18" charset="0"/>
              </a:rPr>
              <a:t>XVIII </a:t>
            </a:r>
            <a:r>
              <a:rPr lang="ru-RU" i="1" dirty="0" smtClean="0">
                <a:latin typeface="Georgia" pitchFamily="18" charset="0"/>
              </a:rPr>
              <a:t>века в области культуры   и участие в спектакле «Михайло Ломоносов и его время» </a:t>
            </a:r>
            <a:endParaRPr lang="ru-RU" i="1" dirty="0">
              <a:latin typeface="Georgia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>
            <a:off x="4572000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Люба\Pictures\NVE00123.png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</a:blip>
          <a:srcRect/>
          <a:stretch>
            <a:fillRect/>
          </a:stretch>
        </p:blipFill>
        <p:spPr bwMode="auto">
          <a:xfrm rot="21009351">
            <a:off x="5301012" y="779819"/>
            <a:ext cx="2132201" cy="159915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28" name="Picture 4" descr="C:\Users\Люба\Pictures\NVE00078.pn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 l="5086" t="37975" r="6419" b="13200"/>
          <a:stretch>
            <a:fillRect/>
          </a:stretch>
        </p:blipFill>
        <p:spPr bwMode="auto">
          <a:xfrm>
            <a:off x="5143504" y="4857760"/>
            <a:ext cx="3429024" cy="141890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3" name="TextBox 22"/>
          <p:cNvSpPr txBox="1"/>
          <p:nvPr/>
        </p:nvSpPr>
        <p:spPr>
          <a:xfrm>
            <a:off x="571472" y="357166"/>
            <a:ext cx="3429024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400" i="1" dirty="0" smtClean="0">
              <a:latin typeface="Garamond" pitchFamily="18" charset="0"/>
              <a:cs typeface="Arabic Typesetting" pitchFamily="66" charset="-78"/>
            </a:endParaRP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юноши питают.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Отраду старым подают,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счастливой жизни украшают,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несчастной случай берегут;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домашних трудностях утеха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И в дальних </a:t>
            </a:r>
            <a:r>
              <a:rPr lang="ru-RU" sz="2400" i="1" dirty="0" err="1" smtClean="0">
                <a:latin typeface="Garamond" pitchFamily="18" charset="0"/>
                <a:cs typeface="Arabic Typesetting" pitchFamily="66" charset="-78"/>
              </a:rPr>
              <a:t>странствах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 не помеха.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пользуют везде,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Среди народов и в пустыне,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градском шуму и наедине,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покое  сладки и в труде.</a:t>
            </a:r>
            <a:endParaRPr lang="ru-RU" sz="2400" i="1" dirty="0">
              <a:latin typeface="Garamond" pitchFamily="18" charset="0"/>
              <a:cs typeface="Arabic Typesetting" pitchFamily="66" charset="-78"/>
            </a:endParaRPr>
          </a:p>
        </p:txBody>
      </p:sp>
      <p:sp>
        <p:nvSpPr>
          <p:cNvPr id="27" name="Кольцо 26"/>
          <p:cNvSpPr/>
          <p:nvPr/>
        </p:nvSpPr>
        <p:spPr>
          <a:xfrm rot="242916">
            <a:off x="5009632" y="2705409"/>
            <a:ext cx="1806712" cy="1244298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20869434">
            <a:off x="5195147" y="3005109"/>
            <a:ext cx="14686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8 «Б»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5122" name="Picture 2" descr="C:\Users\Люба\Pictures\NVE00076.png"/>
          <p:cNvPicPr>
            <a:picLocks noChangeAspect="1" noChangeArrowheads="1"/>
          </p:cNvPicPr>
          <p:nvPr/>
        </p:nvPicPr>
        <p:blipFill>
          <a:blip r:embed="rId5" cstate="print">
            <a:lum bright="10000" contrast="40000"/>
          </a:blip>
          <a:srcRect l="7278" t="5244" r="41863"/>
          <a:stretch>
            <a:fillRect/>
          </a:stretch>
        </p:blipFill>
        <p:spPr bwMode="auto">
          <a:xfrm>
            <a:off x="6929454" y="2214554"/>
            <a:ext cx="1796448" cy="2510228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руглая лента лицом вниз 4"/>
          <p:cNvSpPr/>
          <p:nvPr/>
        </p:nvSpPr>
        <p:spPr>
          <a:xfrm>
            <a:off x="0" y="260648"/>
            <a:ext cx="4572000" cy="1440160"/>
          </a:xfrm>
          <a:prstGeom prst="ellipseRibbon">
            <a:avLst>
              <a:gd name="adj1" fmla="val 34165"/>
              <a:gd name="adj2" fmla="val 50000"/>
              <a:gd name="adj3" fmla="val 30502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b="1" i="1" cap="all" dirty="0" smtClean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abriola" pitchFamily="82" charset="0"/>
            </a:endParaRPr>
          </a:p>
          <a:p>
            <a:pPr algn="ctr"/>
            <a:endParaRPr lang="ru-RU" sz="4000" dirty="0">
              <a:solidFill>
                <a:srgbClr val="00B0F0"/>
              </a:solidFill>
            </a:endParaRPr>
          </a:p>
        </p:txBody>
      </p:sp>
      <p:pic>
        <p:nvPicPr>
          <p:cNvPr id="2051" name="Picture 3" descr="F:\Театр\image4412749.jpg"/>
          <p:cNvPicPr>
            <a:picLocks noChangeAspect="1" noChangeArrowheads="1"/>
          </p:cNvPicPr>
          <p:nvPr/>
        </p:nvPicPr>
        <p:blipFill>
          <a:blip r:embed="rId3" cstate="print">
            <a:lum bright="26000" contrast="1000"/>
          </a:blip>
          <a:srcRect/>
          <a:stretch>
            <a:fillRect/>
          </a:stretch>
        </p:blipFill>
        <p:spPr bwMode="auto">
          <a:xfrm rot="242916">
            <a:off x="6199349" y="5512032"/>
            <a:ext cx="1285884" cy="1285884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</p:pic>
      <p:sp>
        <p:nvSpPr>
          <p:cNvPr id="10" name="Кольцо 9"/>
          <p:cNvSpPr/>
          <p:nvPr/>
        </p:nvSpPr>
        <p:spPr>
          <a:xfrm rot="242916">
            <a:off x="6048231" y="5440594"/>
            <a:ext cx="1571636" cy="1428760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42916">
            <a:off x="5912913" y="5252118"/>
            <a:ext cx="1857388" cy="1785950"/>
          </a:xfrm>
          <a:prstGeom prst="donut">
            <a:avLst>
              <a:gd name="adj" fmla="val 11054"/>
            </a:avLst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4-конечная звезда 11"/>
          <p:cNvSpPr/>
          <p:nvPr/>
        </p:nvSpPr>
        <p:spPr>
          <a:xfrm rot="19322672">
            <a:off x="237869" y="450593"/>
            <a:ext cx="957160" cy="987231"/>
          </a:xfrm>
          <a:prstGeom prst="star4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2" name="Picture 4" descr="F:\Театр\obrazovanie_i_nauka_1.jpg"/>
          <p:cNvPicPr>
            <a:picLocks noChangeAspect="1" noChangeArrowheads="1"/>
          </p:cNvPicPr>
          <p:nvPr/>
        </p:nvPicPr>
        <p:blipFill>
          <a:blip r:embed="rId4" cstate="print">
            <a:lum bright="31000" contrast="-13000"/>
          </a:blip>
          <a:srcRect/>
          <a:stretch>
            <a:fillRect/>
          </a:stretch>
        </p:blipFill>
        <p:spPr bwMode="auto">
          <a:xfrm rot="2357023">
            <a:off x="6878131" y="2858292"/>
            <a:ext cx="1968077" cy="1643074"/>
          </a:xfrm>
          <a:prstGeom prst="rect">
            <a:avLst/>
          </a:prstGeom>
          <a:noFill/>
          <a:scene3d>
            <a:camera prst="isometricRightUp"/>
            <a:lightRig rig="threePt" dir="t"/>
          </a:scene3d>
          <a:sp3d>
            <a:bevelT w="114300" prst="artDeco"/>
          </a:sp3d>
        </p:spPr>
      </p:pic>
      <p:pic>
        <p:nvPicPr>
          <p:cNvPr id="2053" name="Picture 5" descr="F:\Театр\669bb4e7dede.jpg"/>
          <p:cNvPicPr>
            <a:picLocks noChangeAspect="1" noChangeArrowheads="1"/>
          </p:cNvPicPr>
          <p:nvPr/>
        </p:nvPicPr>
        <p:blipFill>
          <a:blip r:embed="rId5" cstate="print">
            <a:lum bright="16000" contrast="27000"/>
          </a:blip>
          <a:srcRect/>
          <a:stretch>
            <a:fillRect/>
          </a:stretch>
        </p:blipFill>
        <p:spPr bwMode="auto">
          <a:xfrm rot="21039486" flipH="1">
            <a:off x="6988941" y="955258"/>
            <a:ext cx="1657597" cy="2411025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sp3d>
            <a:bevelT/>
          </a:sp3d>
        </p:spPr>
      </p:pic>
      <p:sp>
        <p:nvSpPr>
          <p:cNvPr id="15" name="TextBox 14"/>
          <p:cNvSpPr txBox="1"/>
          <p:nvPr/>
        </p:nvSpPr>
        <p:spPr>
          <a:xfrm>
            <a:off x="539552" y="21328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Награждается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560" y="278092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Georgia" pitchFamily="18" charset="0"/>
              </a:rPr>
              <a:t>Квиртия </a:t>
            </a:r>
            <a:r>
              <a:rPr lang="ru-RU" sz="2400" b="1" i="1" dirty="0" smtClean="0">
                <a:latin typeface="Georgia" pitchFamily="18" charset="0"/>
              </a:rPr>
              <a:t>М</a:t>
            </a:r>
            <a:r>
              <a:rPr lang="ru-RU" sz="2400" b="1" i="1" dirty="0" smtClean="0">
                <a:latin typeface="Georgia" pitchFamily="18" charset="0"/>
              </a:rPr>
              <a:t>ария</a:t>
            </a:r>
            <a:endParaRPr lang="ru-RU" sz="2400" b="1" i="1" dirty="0"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5301208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Georgia" pitchFamily="18" charset="0"/>
              </a:rPr>
              <a:t>ИО директора   школы № 799                    Безрукова Г.К.</a:t>
            </a: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 smtClean="0">
                <a:latin typeface="Georgia" pitchFamily="18" charset="0"/>
              </a:rPr>
              <a:t>Учитель музыки                                              Вовк Л.В.   </a:t>
            </a:r>
          </a:p>
          <a:p>
            <a:endParaRPr lang="ru-RU" sz="1200" i="1" dirty="0">
              <a:latin typeface="Georgia" pitchFamily="18" charset="0"/>
            </a:endParaRP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     </a:t>
            </a: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2013 год.                           </a:t>
            </a:r>
            <a:endParaRPr lang="ru-RU" sz="1200" i="1" dirty="0">
              <a:latin typeface="Georgia" pitchFamily="18" charset="0"/>
            </a:endParaRPr>
          </a:p>
        </p:txBody>
      </p:sp>
      <p:pic>
        <p:nvPicPr>
          <p:cNvPr id="2050" name="Picture 2" descr="F:\Театр\news_2011_11_18_1_b.jpg"/>
          <p:cNvPicPr>
            <a:picLocks noChangeAspect="1" noChangeArrowheads="1"/>
          </p:cNvPicPr>
          <p:nvPr/>
        </p:nvPicPr>
        <p:blipFill>
          <a:blip r:embed="rId6" cstate="print">
            <a:lum bright="23000" contrast="50000"/>
          </a:blip>
          <a:srcRect/>
          <a:stretch>
            <a:fillRect/>
          </a:stretch>
        </p:blipFill>
        <p:spPr bwMode="auto">
          <a:xfrm rot="19443997">
            <a:off x="4647350" y="1262990"/>
            <a:ext cx="2702264" cy="3096344"/>
          </a:xfrm>
          <a:prstGeom prst="rect">
            <a:avLst/>
          </a:prstGeom>
          <a:noFill/>
          <a:ln w="5715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9" name="Прямоугольник 18"/>
          <p:cNvSpPr/>
          <p:nvPr/>
        </p:nvSpPr>
        <p:spPr>
          <a:xfrm>
            <a:off x="107504" y="908720"/>
            <a:ext cx="4392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E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Грамота</a:t>
            </a:r>
            <a:endParaRPr lang="ru-RU" sz="32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9E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188640"/>
            <a:ext cx="24782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716016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508104" y="4797152"/>
            <a:ext cx="26806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Премьера – 21 мая 2013  г.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357301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за пропаганду достижений  России </a:t>
            </a:r>
            <a:r>
              <a:rPr lang="en-US" i="1" dirty="0" smtClean="0">
                <a:latin typeface="Georgia" pitchFamily="18" charset="0"/>
              </a:rPr>
              <a:t>XVIII </a:t>
            </a:r>
            <a:r>
              <a:rPr lang="ru-RU" i="1" dirty="0" smtClean="0">
                <a:latin typeface="Georgia" pitchFamily="18" charset="0"/>
              </a:rPr>
              <a:t>века в области культуры   и участие в спектакле «Михайло Ломоносов и его время» 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23" name="4-конечная звезда 22"/>
          <p:cNvSpPr/>
          <p:nvPr/>
        </p:nvSpPr>
        <p:spPr>
          <a:xfrm rot="645618">
            <a:off x="256832" y="553992"/>
            <a:ext cx="914400" cy="914400"/>
          </a:xfrm>
          <a:prstGeom prst="star4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>
            <a:off x="4572000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Люба\Pictures\NVE00123.png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</a:blip>
          <a:srcRect/>
          <a:stretch>
            <a:fillRect/>
          </a:stretch>
        </p:blipFill>
        <p:spPr bwMode="auto">
          <a:xfrm rot="21009351">
            <a:off x="5193072" y="599102"/>
            <a:ext cx="2132201" cy="15991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8" name="Picture 4" descr="C:\Users\Люба\Pictures\NVE00078.pn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 l="5086" t="37975" r="6419" b="13200"/>
          <a:stretch>
            <a:fillRect/>
          </a:stretch>
        </p:blipFill>
        <p:spPr bwMode="auto">
          <a:xfrm>
            <a:off x="5143504" y="4857760"/>
            <a:ext cx="3429024" cy="141890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3" name="TextBox 22"/>
          <p:cNvSpPr txBox="1"/>
          <p:nvPr/>
        </p:nvSpPr>
        <p:spPr>
          <a:xfrm>
            <a:off x="571472" y="357166"/>
            <a:ext cx="3429024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400" i="1" dirty="0" smtClean="0">
              <a:latin typeface="Garamond" pitchFamily="18" charset="0"/>
              <a:cs typeface="Arabic Typesetting" pitchFamily="66" charset="-78"/>
            </a:endParaRP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юноши питают.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Отраду старым подают,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счастливой жизни украшают,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несчастной случай берегут;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домашних трудностях утеха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И в дальних </a:t>
            </a:r>
            <a:r>
              <a:rPr lang="ru-RU" sz="2400" i="1" dirty="0" err="1" smtClean="0">
                <a:latin typeface="Garamond" pitchFamily="18" charset="0"/>
                <a:cs typeface="Arabic Typesetting" pitchFamily="66" charset="-78"/>
              </a:rPr>
              <a:t>странствах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 не помеха.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пользуют везде,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Среди народов и в пустыне,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градском шуму и наедине,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покое  сладки и в труде.</a:t>
            </a:r>
            <a:endParaRPr lang="ru-RU" sz="2400" i="1" dirty="0">
              <a:latin typeface="Garamond" pitchFamily="18" charset="0"/>
              <a:cs typeface="Arabic Typesetting" pitchFamily="66" charset="-78"/>
            </a:endParaRPr>
          </a:p>
        </p:txBody>
      </p:sp>
      <p:sp>
        <p:nvSpPr>
          <p:cNvPr id="27" name="Кольцо 26"/>
          <p:cNvSpPr/>
          <p:nvPr/>
        </p:nvSpPr>
        <p:spPr>
          <a:xfrm rot="242916">
            <a:off x="5009632" y="2705409"/>
            <a:ext cx="1806712" cy="1244298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20869434">
            <a:off x="5195147" y="3005109"/>
            <a:ext cx="14686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8 «Б»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146" name="Picture 2" descr="C:\Users\Люба\Pictures\NVE00092.png"/>
          <p:cNvPicPr>
            <a:picLocks noChangeAspect="1" noChangeArrowheads="1"/>
          </p:cNvPicPr>
          <p:nvPr/>
        </p:nvPicPr>
        <p:blipFill>
          <a:blip r:embed="rId5" cstate="print">
            <a:lum bright="20000" contrast="40000"/>
          </a:blip>
          <a:srcRect l="5244" t="16094" r="46948"/>
          <a:stretch>
            <a:fillRect/>
          </a:stretch>
        </p:blipFill>
        <p:spPr bwMode="auto">
          <a:xfrm>
            <a:off x="6715140" y="2071678"/>
            <a:ext cx="2000264" cy="2632962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руглая лента лицом вниз 4"/>
          <p:cNvSpPr/>
          <p:nvPr/>
        </p:nvSpPr>
        <p:spPr>
          <a:xfrm>
            <a:off x="0" y="260648"/>
            <a:ext cx="4572000" cy="1440160"/>
          </a:xfrm>
          <a:prstGeom prst="ellipseRibbon">
            <a:avLst>
              <a:gd name="adj1" fmla="val 34165"/>
              <a:gd name="adj2" fmla="val 50000"/>
              <a:gd name="adj3" fmla="val 30502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b="1" i="1" cap="all" dirty="0" smtClean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abriola" pitchFamily="82" charset="0"/>
            </a:endParaRPr>
          </a:p>
          <a:p>
            <a:pPr algn="ctr"/>
            <a:endParaRPr lang="ru-RU" sz="4000" dirty="0">
              <a:solidFill>
                <a:srgbClr val="00B0F0"/>
              </a:solidFill>
            </a:endParaRPr>
          </a:p>
        </p:txBody>
      </p:sp>
      <p:pic>
        <p:nvPicPr>
          <p:cNvPr id="2051" name="Picture 3" descr="F:\Театр\image4412749.jpg"/>
          <p:cNvPicPr>
            <a:picLocks noChangeAspect="1" noChangeArrowheads="1"/>
          </p:cNvPicPr>
          <p:nvPr/>
        </p:nvPicPr>
        <p:blipFill>
          <a:blip r:embed="rId3" cstate="print">
            <a:lum bright="26000" contrast="1000"/>
          </a:blip>
          <a:srcRect/>
          <a:stretch>
            <a:fillRect/>
          </a:stretch>
        </p:blipFill>
        <p:spPr bwMode="auto">
          <a:xfrm rot="242916">
            <a:off x="6199349" y="5512032"/>
            <a:ext cx="1285884" cy="1285884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</p:pic>
      <p:sp>
        <p:nvSpPr>
          <p:cNvPr id="10" name="Кольцо 9"/>
          <p:cNvSpPr/>
          <p:nvPr/>
        </p:nvSpPr>
        <p:spPr>
          <a:xfrm rot="242916">
            <a:off x="6048231" y="5440594"/>
            <a:ext cx="1571636" cy="1428760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42916">
            <a:off x="5912913" y="5252118"/>
            <a:ext cx="1857388" cy="1785950"/>
          </a:xfrm>
          <a:prstGeom prst="donut">
            <a:avLst>
              <a:gd name="adj" fmla="val 11054"/>
            </a:avLst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4-конечная звезда 11"/>
          <p:cNvSpPr/>
          <p:nvPr/>
        </p:nvSpPr>
        <p:spPr>
          <a:xfrm rot="19322672">
            <a:off x="237869" y="450593"/>
            <a:ext cx="957160" cy="987231"/>
          </a:xfrm>
          <a:prstGeom prst="star4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2" name="Picture 4" descr="F:\Театр\obrazovanie_i_nauka_1.jpg"/>
          <p:cNvPicPr>
            <a:picLocks noChangeAspect="1" noChangeArrowheads="1"/>
          </p:cNvPicPr>
          <p:nvPr/>
        </p:nvPicPr>
        <p:blipFill>
          <a:blip r:embed="rId4" cstate="print">
            <a:lum bright="31000" contrast="-13000"/>
          </a:blip>
          <a:srcRect/>
          <a:stretch>
            <a:fillRect/>
          </a:stretch>
        </p:blipFill>
        <p:spPr bwMode="auto">
          <a:xfrm rot="2357023">
            <a:off x="6878131" y="2858292"/>
            <a:ext cx="1968077" cy="1643074"/>
          </a:xfrm>
          <a:prstGeom prst="rect">
            <a:avLst/>
          </a:prstGeom>
          <a:noFill/>
          <a:scene3d>
            <a:camera prst="isometricRightUp"/>
            <a:lightRig rig="threePt" dir="t"/>
          </a:scene3d>
          <a:sp3d>
            <a:bevelT w="114300" prst="artDeco"/>
          </a:sp3d>
        </p:spPr>
      </p:pic>
      <p:pic>
        <p:nvPicPr>
          <p:cNvPr id="2053" name="Picture 5" descr="F:\Театр\669bb4e7dede.jpg"/>
          <p:cNvPicPr>
            <a:picLocks noChangeAspect="1" noChangeArrowheads="1"/>
          </p:cNvPicPr>
          <p:nvPr/>
        </p:nvPicPr>
        <p:blipFill>
          <a:blip r:embed="rId5" cstate="print">
            <a:lum bright="16000" contrast="27000"/>
          </a:blip>
          <a:srcRect/>
          <a:stretch>
            <a:fillRect/>
          </a:stretch>
        </p:blipFill>
        <p:spPr bwMode="auto">
          <a:xfrm rot="21039486" flipH="1">
            <a:off x="6988941" y="955258"/>
            <a:ext cx="1657597" cy="2411025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sp3d>
            <a:bevelT/>
          </a:sp3d>
        </p:spPr>
      </p:pic>
      <p:sp>
        <p:nvSpPr>
          <p:cNvPr id="15" name="TextBox 14"/>
          <p:cNvSpPr txBox="1"/>
          <p:nvPr/>
        </p:nvSpPr>
        <p:spPr>
          <a:xfrm>
            <a:off x="539552" y="21328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Награждается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2780928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Georgia" pitchFamily="18" charset="0"/>
              </a:rPr>
              <a:t>Чаплыгина Дарья</a:t>
            </a:r>
            <a:endParaRPr lang="ru-RU" sz="2400" b="1" i="1" dirty="0"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5301208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Georgia" pitchFamily="18" charset="0"/>
              </a:rPr>
              <a:t>ИО директора   школы № 799                    Безрукова Г.К.</a:t>
            </a: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 smtClean="0">
                <a:latin typeface="Georgia" pitchFamily="18" charset="0"/>
              </a:rPr>
              <a:t>Учитель музыки                                              Вовк Л.В.   </a:t>
            </a:r>
          </a:p>
          <a:p>
            <a:endParaRPr lang="ru-RU" sz="1200" i="1" dirty="0">
              <a:latin typeface="Georgia" pitchFamily="18" charset="0"/>
            </a:endParaRP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     </a:t>
            </a: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2013 год.                           </a:t>
            </a:r>
            <a:endParaRPr lang="ru-RU" sz="1200" i="1" dirty="0">
              <a:latin typeface="Georgia" pitchFamily="18" charset="0"/>
            </a:endParaRPr>
          </a:p>
        </p:txBody>
      </p:sp>
      <p:pic>
        <p:nvPicPr>
          <p:cNvPr id="2050" name="Picture 2" descr="F:\Театр\news_2011_11_18_1_b.jpg"/>
          <p:cNvPicPr>
            <a:picLocks noChangeAspect="1" noChangeArrowheads="1"/>
          </p:cNvPicPr>
          <p:nvPr/>
        </p:nvPicPr>
        <p:blipFill>
          <a:blip r:embed="rId6" cstate="print">
            <a:lum bright="23000" contrast="50000"/>
          </a:blip>
          <a:srcRect/>
          <a:stretch>
            <a:fillRect/>
          </a:stretch>
        </p:blipFill>
        <p:spPr bwMode="auto">
          <a:xfrm rot="19443997">
            <a:off x="4647350" y="1262990"/>
            <a:ext cx="2702264" cy="3096344"/>
          </a:xfrm>
          <a:prstGeom prst="rect">
            <a:avLst/>
          </a:prstGeom>
          <a:noFill/>
          <a:ln w="5715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9" name="Прямоугольник 18"/>
          <p:cNvSpPr/>
          <p:nvPr/>
        </p:nvSpPr>
        <p:spPr>
          <a:xfrm>
            <a:off x="107504" y="908720"/>
            <a:ext cx="4392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E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Грамота</a:t>
            </a:r>
            <a:endParaRPr lang="ru-RU" sz="32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9E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188640"/>
            <a:ext cx="24782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716016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508104" y="4797152"/>
            <a:ext cx="26806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Премьера – 21 мая 2013  г.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357301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за пропаганду достижений  России </a:t>
            </a:r>
            <a:r>
              <a:rPr lang="en-US" i="1" dirty="0" smtClean="0">
                <a:latin typeface="Georgia" pitchFamily="18" charset="0"/>
              </a:rPr>
              <a:t>XVIII </a:t>
            </a:r>
            <a:r>
              <a:rPr lang="ru-RU" i="1" dirty="0" smtClean="0">
                <a:latin typeface="Georgia" pitchFamily="18" charset="0"/>
              </a:rPr>
              <a:t>века в области культуры   и участие в спектакле «Михайло Ломоносов и его время» 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23" name="4-конечная звезда 22"/>
          <p:cNvSpPr/>
          <p:nvPr/>
        </p:nvSpPr>
        <p:spPr>
          <a:xfrm rot="645618">
            <a:off x="256832" y="553992"/>
            <a:ext cx="914400" cy="914400"/>
          </a:xfrm>
          <a:prstGeom prst="star4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>
            <a:off x="4572000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Люба\Pictures\NVE00123.png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</a:blip>
          <a:srcRect/>
          <a:stretch>
            <a:fillRect/>
          </a:stretch>
        </p:blipFill>
        <p:spPr bwMode="auto">
          <a:xfrm rot="21009351">
            <a:off x="5193072" y="599102"/>
            <a:ext cx="2132201" cy="15991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8" name="Picture 4" descr="C:\Users\Люба\Pictures\NVE00078.pn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 l="5086" t="37975" r="6419" b="13200"/>
          <a:stretch>
            <a:fillRect/>
          </a:stretch>
        </p:blipFill>
        <p:spPr bwMode="auto">
          <a:xfrm>
            <a:off x="5143504" y="4857760"/>
            <a:ext cx="3429024" cy="141890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3" name="TextBox 22"/>
          <p:cNvSpPr txBox="1"/>
          <p:nvPr/>
        </p:nvSpPr>
        <p:spPr>
          <a:xfrm>
            <a:off x="571472" y="357166"/>
            <a:ext cx="3429024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400" i="1" dirty="0" smtClean="0">
              <a:latin typeface="Garamond" pitchFamily="18" charset="0"/>
              <a:cs typeface="Arabic Typesetting" pitchFamily="66" charset="-78"/>
            </a:endParaRP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юноши питают.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Отраду старым подают,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счастливой жизни украшают,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несчастной случай берегут;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домашних трудностях утеха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И в дальних </a:t>
            </a:r>
            <a:r>
              <a:rPr lang="ru-RU" sz="2400" i="1" dirty="0" err="1" smtClean="0">
                <a:latin typeface="Garamond" pitchFamily="18" charset="0"/>
                <a:cs typeface="Arabic Typesetting" pitchFamily="66" charset="-78"/>
              </a:rPr>
              <a:t>странствах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 не помеха.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пользуют везде,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Среди народов и в пустыне,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градском шуму и наедине,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покое  сладки и в труде.</a:t>
            </a:r>
            <a:endParaRPr lang="ru-RU" sz="2400" i="1" dirty="0">
              <a:latin typeface="Garamond" pitchFamily="18" charset="0"/>
              <a:cs typeface="Arabic Typesetting" pitchFamily="66" charset="-78"/>
            </a:endParaRPr>
          </a:p>
        </p:txBody>
      </p:sp>
      <p:sp>
        <p:nvSpPr>
          <p:cNvPr id="27" name="Кольцо 26"/>
          <p:cNvSpPr/>
          <p:nvPr/>
        </p:nvSpPr>
        <p:spPr>
          <a:xfrm rot="242916">
            <a:off x="5009632" y="2705409"/>
            <a:ext cx="1806712" cy="1244298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20869434">
            <a:off x="5195147" y="3005109"/>
            <a:ext cx="14686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8 «Б»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170" name="Picture 2" descr="C:\Users\Люба\Pictures\NVE00098.png"/>
          <p:cNvPicPr>
            <a:picLocks noChangeAspect="1" noChangeArrowheads="1"/>
          </p:cNvPicPr>
          <p:nvPr/>
        </p:nvPicPr>
        <p:blipFill>
          <a:blip r:embed="rId5" cstate="print">
            <a:lum bright="10000" contrast="40000"/>
          </a:blip>
          <a:srcRect l="28639" t="28300" r="38811"/>
          <a:stretch>
            <a:fillRect/>
          </a:stretch>
        </p:blipFill>
        <p:spPr bwMode="auto">
          <a:xfrm>
            <a:off x="6858016" y="1928802"/>
            <a:ext cx="1680637" cy="2776539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руглая лента лицом вниз 4"/>
          <p:cNvSpPr/>
          <p:nvPr/>
        </p:nvSpPr>
        <p:spPr>
          <a:xfrm>
            <a:off x="0" y="260648"/>
            <a:ext cx="4572000" cy="1440160"/>
          </a:xfrm>
          <a:prstGeom prst="ellipseRibbon">
            <a:avLst>
              <a:gd name="adj1" fmla="val 34165"/>
              <a:gd name="adj2" fmla="val 50000"/>
              <a:gd name="adj3" fmla="val 30502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b="1" i="1" cap="all" dirty="0" smtClean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abriola" pitchFamily="82" charset="0"/>
            </a:endParaRPr>
          </a:p>
          <a:p>
            <a:pPr algn="ctr"/>
            <a:endParaRPr lang="ru-RU" sz="4000" dirty="0">
              <a:solidFill>
                <a:srgbClr val="00B0F0"/>
              </a:solidFill>
            </a:endParaRPr>
          </a:p>
        </p:txBody>
      </p:sp>
      <p:pic>
        <p:nvPicPr>
          <p:cNvPr id="2051" name="Picture 3" descr="F:\Театр\image4412749.jpg"/>
          <p:cNvPicPr>
            <a:picLocks noChangeAspect="1" noChangeArrowheads="1"/>
          </p:cNvPicPr>
          <p:nvPr/>
        </p:nvPicPr>
        <p:blipFill>
          <a:blip r:embed="rId3" cstate="print">
            <a:lum bright="26000" contrast="1000"/>
          </a:blip>
          <a:srcRect/>
          <a:stretch>
            <a:fillRect/>
          </a:stretch>
        </p:blipFill>
        <p:spPr bwMode="auto">
          <a:xfrm rot="242916">
            <a:off x="6199349" y="5512032"/>
            <a:ext cx="1285884" cy="1285884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</p:pic>
      <p:sp>
        <p:nvSpPr>
          <p:cNvPr id="10" name="Кольцо 9"/>
          <p:cNvSpPr/>
          <p:nvPr/>
        </p:nvSpPr>
        <p:spPr>
          <a:xfrm rot="242916">
            <a:off x="6048231" y="5440594"/>
            <a:ext cx="1571636" cy="1428760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42916">
            <a:off x="5912913" y="5252118"/>
            <a:ext cx="1857388" cy="1785950"/>
          </a:xfrm>
          <a:prstGeom prst="donut">
            <a:avLst>
              <a:gd name="adj" fmla="val 11054"/>
            </a:avLst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4-конечная звезда 11"/>
          <p:cNvSpPr/>
          <p:nvPr/>
        </p:nvSpPr>
        <p:spPr>
          <a:xfrm rot="19322672">
            <a:off x="237869" y="450593"/>
            <a:ext cx="957160" cy="987231"/>
          </a:xfrm>
          <a:prstGeom prst="star4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2" name="Picture 4" descr="F:\Театр\obrazovanie_i_nauka_1.jpg"/>
          <p:cNvPicPr>
            <a:picLocks noChangeAspect="1" noChangeArrowheads="1"/>
          </p:cNvPicPr>
          <p:nvPr/>
        </p:nvPicPr>
        <p:blipFill>
          <a:blip r:embed="rId4" cstate="print">
            <a:lum bright="31000" contrast="-13000"/>
          </a:blip>
          <a:srcRect/>
          <a:stretch>
            <a:fillRect/>
          </a:stretch>
        </p:blipFill>
        <p:spPr bwMode="auto">
          <a:xfrm rot="2357023">
            <a:off x="6878131" y="2858292"/>
            <a:ext cx="1968077" cy="1643074"/>
          </a:xfrm>
          <a:prstGeom prst="rect">
            <a:avLst/>
          </a:prstGeom>
          <a:noFill/>
          <a:scene3d>
            <a:camera prst="isometricRightUp"/>
            <a:lightRig rig="threePt" dir="t"/>
          </a:scene3d>
          <a:sp3d>
            <a:bevelT w="114300" prst="artDeco"/>
          </a:sp3d>
        </p:spPr>
      </p:pic>
      <p:pic>
        <p:nvPicPr>
          <p:cNvPr id="2053" name="Picture 5" descr="F:\Театр\669bb4e7dede.jpg"/>
          <p:cNvPicPr>
            <a:picLocks noChangeAspect="1" noChangeArrowheads="1"/>
          </p:cNvPicPr>
          <p:nvPr/>
        </p:nvPicPr>
        <p:blipFill>
          <a:blip r:embed="rId5" cstate="print">
            <a:lum bright="16000" contrast="27000"/>
          </a:blip>
          <a:srcRect/>
          <a:stretch>
            <a:fillRect/>
          </a:stretch>
        </p:blipFill>
        <p:spPr bwMode="auto">
          <a:xfrm rot="21039486" flipH="1">
            <a:off x="6988941" y="955258"/>
            <a:ext cx="1657597" cy="2411025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sp3d>
            <a:bevelT/>
          </a:sp3d>
        </p:spPr>
      </p:pic>
      <p:sp>
        <p:nvSpPr>
          <p:cNvPr id="15" name="TextBox 14"/>
          <p:cNvSpPr txBox="1"/>
          <p:nvPr/>
        </p:nvSpPr>
        <p:spPr>
          <a:xfrm>
            <a:off x="539552" y="21328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Награждается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560" y="278092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Georgia" pitchFamily="18" charset="0"/>
              </a:rPr>
              <a:t>Бирюкова Алена</a:t>
            </a:r>
            <a:endParaRPr lang="ru-RU" sz="2400" b="1" i="1" dirty="0"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5301208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Georgia" pitchFamily="18" charset="0"/>
              </a:rPr>
              <a:t>ИО директора   школы № 799                    Безрукова Г.К.</a:t>
            </a: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 smtClean="0">
                <a:latin typeface="Georgia" pitchFamily="18" charset="0"/>
              </a:rPr>
              <a:t>Учитель музыки                                              Вовк Л.В.   </a:t>
            </a:r>
          </a:p>
          <a:p>
            <a:endParaRPr lang="ru-RU" sz="1200" i="1" dirty="0">
              <a:latin typeface="Georgia" pitchFamily="18" charset="0"/>
            </a:endParaRP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     </a:t>
            </a: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2013 год.                           </a:t>
            </a:r>
            <a:endParaRPr lang="ru-RU" sz="1200" i="1" dirty="0">
              <a:latin typeface="Georgia" pitchFamily="18" charset="0"/>
            </a:endParaRPr>
          </a:p>
        </p:txBody>
      </p:sp>
      <p:pic>
        <p:nvPicPr>
          <p:cNvPr id="2050" name="Picture 2" descr="F:\Театр\news_2011_11_18_1_b.jpg"/>
          <p:cNvPicPr>
            <a:picLocks noChangeAspect="1" noChangeArrowheads="1"/>
          </p:cNvPicPr>
          <p:nvPr/>
        </p:nvPicPr>
        <p:blipFill>
          <a:blip r:embed="rId6" cstate="print">
            <a:lum bright="23000" contrast="50000"/>
          </a:blip>
          <a:srcRect/>
          <a:stretch>
            <a:fillRect/>
          </a:stretch>
        </p:blipFill>
        <p:spPr bwMode="auto">
          <a:xfrm rot="19443997">
            <a:off x="4647350" y="1262990"/>
            <a:ext cx="2702264" cy="3096344"/>
          </a:xfrm>
          <a:prstGeom prst="rect">
            <a:avLst/>
          </a:prstGeom>
          <a:noFill/>
          <a:ln w="5715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9" name="Прямоугольник 18"/>
          <p:cNvSpPr/>
          <p:nvPr/>
        </p:nvSpPr>
        <p:spPr>
          <a:xfrm>
            <a:off x="107504" y="908720"/>
            <a:ext cx="4392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E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Грамота</a:t>
            </a:r>
            <a:endParaRPr lang="ru-RU" sz="32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9E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188640"/>
            <a:ext cx="24782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716016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508104" y="4797152"/>
            <a:ext cx="26806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Премьера – 21 мая 2013  г.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0" name="4-конечная звезда 19"/>
          <p:cNvSpPr/>
          <p:nvPr/>
        </p:nvSpPr>
        <p:spPr>
          <a:xfrm rot="645618">
            <a:off x="256832" y="553992"/>
            <a:ext cx="914400" cy="914400"/>
          </a:xfrm>
          <a:prstGeom prst="star4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251520" y="357301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за пропаганду достижений  России </a:t>
            </a:r>
            <a:r>
              <a:rPr lang="en-US" i="1" dirty="0" smtClean="0">
                <a:latin typeface="Georgia" pitchFamily="18" charset="0"/>
              </a:rPr>
              <a:t>XVIII </a:t>
            </a:r>
            <a:r>
              <a:rPr lang="ru-RU" i="1" dirty="0" smtClean="0">
                <a:latin typeface="Georgia" pitchFamily="18" charset="0"/>
              </a:rPr>
              <a:t>века в области культуры   и участие в спектакле «Михайло Ломоносов и его время» </a:t>
            </a:r>
            <a:endParaRPr lang="ru-RU" i="1" dirty="0">
              <a:latin typeface="Georgia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>
            <a:off x="4572000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Люба\Pictures\NVE00123.png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</a:blip>
          <a:srcRect/>
          <a:stretch>
            <a:fillRect/>
          </a:stretch>
        </p:blipFill>
        <p:spPr bwMode="auto">
          <a:xfrm rot="21009351">
            <a:off x="5193072" y="599102"/>
            <a:ext cx="2132201" cy="15991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8" name="Picture 4" descr="C:\Users\Люба\Pictures\NVE00078.pn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 l="5086" t="37975" r="6419" b="13200"/>
          <a:stretch>
            <a:fillRect/>
          </a:stretch>
        </p:blipFill>
        <p:spPr bwMode="auto">
          <a:xfrm>
            <a:off x="5143504" y="4857760"/>
            <a:ext cx="3429024" cy="141890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3" name="TextBox 22"/>
          <p:cNvSpPr txBox="1"/>
          <p:nvPr/>
        </p:nvSpPr>
        <p:spPr>
          <a:xfrm>
            <a:off x="571472" y="357166"/>
            <a:ext cx="3429024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400" i="1" dirty="0" smtClean="0">
              <a:latin typeface="Garamond" pitchFamily="18" charset="0"/>
              <a:cs typeface="Arabic Typesetting" pitchFamily="66" charset="-78"/>
            </a:endParaRP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юноши питают.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Отраду старым подают,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счастливой жизни украшают,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несчастной случай берегут;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домашних трудностях утеха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И в дальних </a:t>
            </a:r>
            <a:r>
              <a:rPr lang="ru-RU" sz="2400" i="1" dirty="0" err="1" smtClean="0">
                <a:latin typeface="Garamond" pitchFamily="18" charset="0"/>
                <a:cs typeface="Arabic Typesetting" pitchFamily="66" charset="-78"/>
              </a:rPr>
              <a:t>странствах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 не помеха.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пользуют везде,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Среди народов и в пустыне,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градском шуму и наедине,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покое  сладки и в труде.</a:t>
            </a:r>
            <a:endParaRPr lang="ru-RU" sz="2400" i="1" dirty="0">
              <a:latin typeface="Garamond" pitchFamily="18" charset="0"/>
              <a:cs typeface="Arabic Typesetting" pitchFamily="66" charset="-78"/>
            </a:endParaRPr>
          </a:p>
        </p:txBody>
      </p:sp>
      <p:sp>
        <p:nvSpPr>
          <p:cNvPr id="27" name="Кольцо 26"/>
          <p:cNvSpPr/>
          <p:nvPr/>
        </p:nvSpPr>
        <p:spPr>
          <a:xfrm rot="242916">
            <a:off x="5009632" y="2705409"/>
            <a:ext cx="1806712" cy="1244298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20869434">
            <a:off x="5195147" y="3005109"/>
            <a:ext cx="14686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8 «Б»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8194" name="Picture 2" descr="C:\Users\Люба\Pictures\NVE00085.png"/>
          <p:cNvPicPr>
            <a:picLocks noChangeAspect="1" noChangeArrowheads="1"/>
          </p:cNvPicPr>
          <p:nvPr/>
        </p:nvPicPr>
        <p:blipFill>
          <a:blip r:embed="rId5" cstate="print">
            <a:lum bright="20000" contrast="40000"/>
          </a:blip>
          <a:srcRect l="38811" r="9313"/>
          <a:stretch>
            <a:fillRect/>
          </a:stretch>
        </p:blipFill>
        <p:spPr bwMode="auto">
          <a:xfrm>
            <a:off x="6572264" y="1928802"/>
            <a:ext cx="1969907" cy="2847977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руглая лента лицом вниз 4"/>
          <p:cNvSpPr/>
          <p:nvPr/>
        </p:nvSpPr>
        <p:spPr>
          <a:xfrm>
            <a:off x="0" y="260648"/>
            <a:ext cx="4572000" cy="1440160"/>
          </a:xfrm>
          <a:prstGeom prst="ellipseRibbon">
            <a:avLst>
              <a:gd name="adj1" fmla="val 34165"/>
              <a:gd name="adj2" fmla="val 50000"/>
              <a:gd name="adj3" fmla="val 30502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b="1" i="1" cap="all" dirty="0" smtClean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abriola" pitchFamily="82" charset="0"/>
            </a:endParaRPr>
          </a:p>
          <a:p>
            <a:pPr algn="ctr"/>
            <a:endParaRPr lang="ru-RU" sz="4000" dirty="0">
              <a:solidFill>
                <a:srgbClr val="00B0F0"/>
              </a:solidFill>
            </a:endParaRPr>
          </a:p>
        </p:txBody>
      </p:sp>
      <p:pic>
        <p:nvPicPr>
          <p:cNvPr id="2051" name="Picture 3" descr="F:\Театр\image4412749.jpg"/>
          <p:cNvPicPr>
            <a:picLocks noChangeAspect="1" noChangeArrowheads="1"/>
          </p:cNvPicPr>
          <p:nvPr/>
        </p:nvPicPr>
        <p:blipFill>
          <a:blip r:embed="rId3" cstate="print">
            <a:lum bright="26000" contrast="1000"/>
          </a:blip>
          <a:srcRect/>
          <a:stretch>
            <a:fillRect/>
          </a:stretch>
        </p:blipFill>
        <p:spPr bwMode="auto">
          <a:xfrm rot="242916">
            <a:off x="6199349" y="5512032"/>
            <a:ext cx="1285884" cy="1285884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</p:pic>
      <p:sp>
        <p:nvSpPr>
          <p:cNvPr id="10" name="Кольцо 9"/>
          <p:cNvSpPr/>
          <p:nvPr/>
        </p:nvSpPr>
        <p:spPr>
          <a:xfrm rot="242916">
            <a:off x="6048231" y="5440594"/>
            <a:ext cx="1571636" cy="1428760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42916">
            <a:off x="5912913" y="5252118"/>
            <a:ext cx="1857388" cy="1785950"/>
          </a:xfrm>
          <a:prstGeom prst="donut">
            <a:avLst>
              <a:gd name="adj" fmla="val 11054"/>
            </a:avLst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4-конечная звезда 11"/>
          <p:cNvSpPr/>
          <p:nvPr/>
        </p:nvSpPr>
        <p:spPr>
          <a:xfrm rot="19322672">
            <a:off x="237869" y="450593"/>
            <a:ext cx="957160" cy="987231"/>
          </a:xfrm>
          <a:prstGeom prst="star4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2" name="Picture 4" descr="F:\Театр\obrazovanie_i_nauka_1.jpg"/>
          <p:cNvPicPr>
            <a:picLocks noChangeAspect="1" noChangeArrowheads="1"/>
          </p:cNvPicPr>
          <p:nvPr/>
        </p:nvPicPr>
        <p:blipFill>
          <a:blip r:embed="rId4" cstate="print">
            <a:lum bright="31000" contrast="-13000"/>
          </a:blip>
          <a:srcRect/>
          <a:stretch>
            <a:fillRect/>
          </a:stretch>
        </p:blipFill>
        <p:spPr bwMode="auto">
          <a:xfrm rot="2357023">
            <a:off x="6878131" y="2858292"/>
            <a:ext cx="1968077" cy="1643074"/>
          </a:xfrm>
          <a:prstGeom prst="rect">
            <a:avLst/>
          </a:prstGeom>
          <a:noFill/>
          <a:scene3d>
            <a:camera prst="isometricRightUp"/>
            <a:lightRig rig="threePt" dir="t"/>
          </a:scene3d>
          <a:sp3d>
            <a:bevelT w="114300" prst="artDeco"/>
          </a:sp3d>
        </p:spPr>
      </p:pic>
      <p:pic>
        <p:nvPicPr>
          <p:cNvPr id="2053" name="Picture 5" descr="F:\Театр\669bb4e7dede.jpg"/>
          <p:cNvPicPr>
            <a:picLocks noChangeAspect="1" noChangeArrowheads="1"/>
          </p:cNvPicPr>
          <p:nvPr/>
        </p:nvPicPr>
        <p:blipFill>
          <a:blip r:embed="rId5" cstate="print">
            <a:lum bright="16000" contrast="27000"/>
          </a:blip>
          <a:srcRect/>
          <a:stretch>
            <a:fillRect/>
          </a:stretch>
        </p:blipFill>
        <p:spPr bwMode="auto">
          <a:xfrm rot="21039486" flipH="1">
            <a:off x="6988941" y="955258"/>
            <a:ext cx="1657597" cy="2411025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sp3d>
            <a:bevelT/>
          </a:sp3d>
        </p:spPr>
      </p:pic>
      <p:sp>
        <p:nvSpPr>
          <p:cNvPr id="15" name="TextBox 14"/>
          <p:cNvSpPr txBox="1"/>
          <p:nvPr/>
        </p:nvSpPr>
        <p:spPr>
          <a:xfrm>
            <a:off x="539552" y="21328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Награждается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2780928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>
                <a:latin typeface="Georgia" pitchFamily="18" charset="0"/>
              </a:rPr>
              <a:t>Олийнык</a:t>
            </a:r>
            <a:r>
              <a:rPr lang="ru-RU" sz="2400" b="1" i="1" dirty="0" smtClean="0">
                <a:latin typeface="Georgia" pitchFamily="18" charset="0"/>
              </a:rPr>
              <a:t> Ярослав</a:t>
            </a:r>
            <a:endParaRPr lang="ru-RU" sz="2400" b="1" i="1" dirty="0">
              <a:latin typeface="Georg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3573016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за пропаганду достижений  России </a:t>
            </a:r>
            <a:r>
              <a:rPr lang="en-US" i="1" dirty="0" smtClean="0">
                <a:latin typeface="Georgia" pitchFamily="18" charset="0"/>
              </a:rPr>
              <a:t>XVIII </a:t>
            </a:r>
            <a:r>
              <a:rPr lang="ru-RU" i="1" dirty="0" smtClean="0">
                <a:latin typeface="Georgia" pitchFamily="18" charset="0"/>
              </a:rPr>
              <a:t>века в области культуры   и участие в спектакле «Михайло Ломоносов и его время» 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5301208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Georgia" pitchFamily="18" charset="0"/>
              </a:rPr>
              <a:t>ИО директора   школы № 799                    Безрукова Г.К.</a:t>
            </a: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 smtClean="0">
                <a:latin typeface="Georgia" pitchFamily="18" charset="0"/>
              </a:rPr>
              <a:t>Учитель музыки                                              Вовк Л.В.   </a:t>
            </a:r>
          </a:p>
          <a:p>
            <a:endParaRPr lang="ru-RU" sz="1200" i="1" dirty="0">
              <a:latin typeface="Georgia" pitchFamily="18" charset="0"/>
            </a:endParaRP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     </a:t>
            </a: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2013 год.                           </a:t>
            </a:r>
            <a:endParaRPr lang="ru-RU" sz="1200" i="1" dirty="0">
              <a:latin typeface="Georgia" pitchFamily="18" charset="0"/>
            </a:endParaRPr>
          </a:p>
        </p:txBody>
      </p:sp>
      <p:pic>
        <p:nvPicPr>
          <p:cNvPr id="2050" name="Picture 2" descr="F:\Театр\news_2011_11_18_1_b.jpg"/>
          <p:cNvPicPr>
            <a:picLocks noChangeAspect="1" noChangeArrowheads="1"/>
          </p:cNvPicPr>
          <p:nvPr/>
        </p:nvPicPr>
        <p:blipFill>
          <a:blip r:embed="rId6" cstate="print">
            <a:lum bright="23000" contrast="50000"/>
          </a:blip>
          <a:srcRect/>
          <a:stretch>
            <a:fillRect/>
          </a:stretch>
        </p:blipFill>
        <p:spPr bwMode="auto">
          <a:xfrm rot="19443997">
            <a:off x="4647350" y="1262990"/>
            <a:ext cx="2702264" cy="3096344"/>
          </a:xfrm>
          <a:prstGeom prst="rect">
            <a:avLst/>
          </a:prstGeom>
          <a:noFill/>
          <a:ln w="5715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9" name="Прямоугольник 18"/>
          <p:cNvSpPr/>
          <p:nvPr/>
        </p:nvSpPr>
        <p:spPr>
          <a:xfrm>
            <a:off x="107504" y="908720"/>
            <a:ext cx="4392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E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Грамота</a:t>
            </a:r>
            <a:endParaRPr lang="ru-RU" sz="32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9E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188640"/>
            <a:ext cx="24782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716016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508104" y="4797152"/>
            <a:ext cx="26806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Премьера – 21 мая 2013  г.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0" name="4-конечная звезда 19"/>
          <p:cNvSpPr/>
          <p:nvPr/>
        </p:nvSpPr>
        <p:spPr>
          <a:xfrm rot="645618">
            <a:off x="256832" y="553992"/>
            <a:ext cx="914400" cy="914400"/>
          </a:xfrm>
          <a:prstGeom prst="star4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>
            <a:off x="4572000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Люба\Pictures\NVE00123.png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</a:blip>
          <a:srcRect/>
          <a:stretch>
            <a:fillRect/>
          </a:stretch>
        </p:blipFill>
        <p:spPr bwMode="auto">
          <a:xfrm rot="21009351">
            <a:off x="5193072" y="599102"/>
            <a:ext cx="2132201" cy="15991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8" name="Picture 4" descr="C:\Users\Люба\Pictures\NVE00078.pn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 l="5086" t="37975" r="6419" b="13200"/>
          <a:stretch>
            <a:fillRect/>
          </a:stretch>
        </p:blipFill>
        <p:spPr bwMode="auto">
          <a:xfrm>
            <a:off x="5143504" y="4857760"/>
            <a:ext cx="3429024" cy="141890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3" name="TextBox 22"/>
          <p:cNvSpPr txBox="1"/>
          <p:nvPr/>
        </p:nvSpPr>
        <p:spPr>
          <a:xfrm>
            <a:off x="571472" y="357166"/>
            <a:ext cx="3429024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400" i="1" dirty="0" smtClean="0">
              <a:latin typeface="Garamond" pitchFamily="18" charset="0"/>
              <a:cs typeface="Arabic Typesetting" pitchFamily="66" charset="-78"/>
            </a:endParaRP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юноши питают.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Отраду старым подают,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счастливой жизни украшают,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несчастной случай берегут;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домашних трудностях утеха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И в дальних </a:t>
            </a:r>
            <a:r>
              <a:rPr lang="ru-RU" sz="2400" i="1" dirty="0" err="1" smtClean="0">
                <a:latin typeface="Garamond" pitchFamily="18" charset="0"/>
                <a:cs typeface="Arabic Typesetting" pitchFamily="66" charset="-78"/>
              </a:rPr>
              <a:t>странствах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 не помеха.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пользуют везде,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Среди народов и в пустыне,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градском шуму и наедине,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покое  сладки и в труде.</a:t>
            </a:r>
            <a:endParaRPr lang="ru-RU" sz="2400" i="1" dirty="0">
              <a:latin typeface="Garamond" pitchFamily="18" charset="0"/>
              <a:cs typeface="Arabic Typesetting" pitchFamily="66" charset="-78"/>
            </a:endParaRPr>
          </a:p>
        </p:txBody>
      </p:sp>
      <p:sp>
        <p:nvSpPr>
          <p:cNvPr id="27" name="Кольцо 26"/>
          <p:cNvSpPr/>
          <p:nvPr/>
        </p:nvSpPr>
        <p:spPr>
          <a:xfrm rot="242916">
            <a:off x="5009632" y="2705409"/>
            <a:ext cx="1806712" cy="1244298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20869434">
            <a:off x="5195147" y="3005109"/>
            <a:ext cx="14686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8 «Б»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9218" name="Picture 2" descr="C:\Users\Люба\Pictures\NVE00100.png"/>
          <p:cNvPicPr>
            <a:picLocks noChangeAspect="1" noChangeArrowheads="1"/>
          </p:cNvPicPr>
          <p:nvPr/>
        </p:nvPicPr>
        <p:blipFill>
          <a:blip r:embed="rId5" cstate="print">
            <a:lum bright="40000" contrast="40000"/>
          </a:blip>
          <a:srcRect l="59155" t="17450" r="2192"/>
          <a:stretch>
            <a:fillRect/>
          </a:stretch>
        </p:blipFill>
        <p:spPr bwMode="auto">
          <a:xfrm>
            <a:off x="6786578" y="1656963"/>
            <a:ext cx="1857388" cy="2975067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руглая лента лицом вниз 4"/>
          <p:cNvSpPr/>
          <p:nvPr/>
        </p:nvSpPr>
        <p:spPr>
          <a:xfrm>
            <a:off x="0" y="260648"/>
            <a:ext cx="4572000" cy="1440160"/>
          </a:xfrm>
          <a:prstGeom prst="ellipseRibbon">
            <a:avLst>
              <a:gd name="adj1" fmla="val 34165"/>
              <a:gd name="adj2" fmla="val 50000"/>
              <a:gd name="adj3" fmla="val 30502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b="1" i="1" cap="all" dirty="0" smtClean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abriola" pitchFamily="82" charset="0"/>
            </a:endParaRPr>
          </a:p>
          <a:p>
            <a:pPr algn="ctr"/>
            <a:endParaRPr lang="ru-RU" sz="4000" dirty="0">
              <a:solidFill>
                <a:srgbClr val="00B0F0"/>
              </a:solidFill>
            </a:endParaRPr>
          </a:p>
        </p:txBody>
      </p:sp>
      <p:pic>
        <p:nvPicPr>
          <p:cNvPr id="2051" name="Picture 3" descr="F:\Театр\image4412749.jpg"/>
          <p:cNvPicPr>
            <a:picLocks noChangeAspect="1" noChangeArrowheads="1"/>
          </p:cNvPicPr>
          <p:nvPr/>
        </p:nvPicPr>
        <p:blipFill>
          <a:blip r:embed="rId3" cstate="print">
            <a:lum bright="26000" contrast="1000"/>
          </a:blip>
          <a:srcRect/>
          <a:stretch>
            <a:fillRect/>
          </a:stretch>
        </p:blipFill>
        <p:spPr bwMode="auto">
          <a:xfrm rot="242916">
            <a:off x="6199349" y="5512032"/>
            <a:ext cx="1285884" cy="1285884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</p:pic>
      <p:sp>
        <p:nvSpPr>
          <p:cNvPr id="10" name="Кольцо 9"/>
          <p:cNvSpPr/>
          <p:nvPr/>
        </p:nvSpPr>
        <p:spPr>
          <a:xfrm rot="242916">
            <a:off x="6048231" y="5440594"/>
            <a:ext cx="1571636" cy="1428760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42916">
            <a:off x="5912913" y="5252118"/>
            <a:ext cx="1857388" cy="1785950"/>
          </a:xfrm>
          <a:prstGeom prst="donut">
            <a:avLst>
              <a:gd name="adj" fmla="val 11054"/>
            </a:avLst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4-конечная звезда 11"/>
          <p:cNvSpPr/>
          <p:nvPr/>
        </p:nvSpPr>
        <p:spPr>
          <a:xfrm rot="19322672">
            <a:off x="237869" y="450593"/>
            <a:ext cx="957160" cy="987231"/>
          </a:xfrm>
          <a:prstGeom prst="star4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2" name="Picture 4" descr="F:\Театр\obrazovanie_i_nauka_1.jpg"/>
          <p:cNvPicPr>
            <a:picLocks noChangeAspect="1" noChangeArrowheads="1"/>
          </p:cNvPicPr>
          <p:nvPr/>
        </p:nvPicPr>
        <p:blipFill>
          <a:blip r:embed="rId4" cstate="print">
            <a:lum bright="31000" contrast="-13000"/>
          </a:blip>
          <a:srcRect/>
          <a:stretch>
            <a:fillRect/>
          </a:stretch>
        </p:blipFill>
        <p:spPr bwMode="auto">
          <a:xfrm rot="2357023">
            <a:off x="6878131" y="2858292"/>
            <a:ext cx="1968077" cy="1643074"/>
          </a:xfrm>
          <a:prstGeom prst="rect">
            <a:avLst/>
          </a:prstGeom>
          <a:noFill/>
          <a:scene3d>
            <a:camera prst="isometricRightUp"/>
            <a:lightRig rig="threePt" dir="t"/>
          </a:scene3d>
          <a:sp3d>
            <a:bevelT w="114300" prst="artDeco"/>
          </a:sp3d>
        </p:spPr>
      </p:pic>
      <p:pic>
        <p:nvPicPr>
          <p:cNvPr id="2053" name="Picture 5" descr="F:\Театр\669bb4e7dede.jpg"/>
          <p:cNvPicPr>
            <a:picLocks noChangeAspect="1" noChangeArrowheads="1"/>
          </p:cNvPicPr>
          <p:nvPr/>
        </p:nvPicPr>
        <p:blipFill>
          <a:blip r:embed="rId5" cstate="print">
            <a:lum bright="16000" contrast="27000"/>
          </a:blip>
          <a:srcRect/>
          <a:stretch>
            <a:fillRect/>
          </a:stretch>
        </p:blipFill>
        <p:spPr bwMode="auto">
          <a:xfrm rot="21039486" flipH="1">
            <a:off x="6988941" y="955258"/>
            <a:ext cx="1657597" cy="2411025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sp3d>
            <a:bevelT/>
          </a:sp3d>
        </p:spPr>
      </p:pic>
      <p:sp>
        <p:nvSpPr>
          <p:cNvPr id="15" name="TextBox 14"/>
          <p:cNvSpPr txBox="1"/>
          <p:nvPr/>
        </p:nvSpPr>
        <p:spPr>
          <a:xfrm>
            <a:off x="539552" y="21328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Награждается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560" y="278092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Georgia" pitchFamily="18" charset="0"/>
              </a:rPr>
              <a:t>Ершов Иван</a:t>
            </a:r>
            <a:endParaRPr lang="ru-RU" sz="2400" b="1" i="1" dirty="0"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5301208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Georgia" pitchFamily="18" charset="0"/>
              </a:rPr>
              <a:t>ИО директора   школы № 799                    Безрукова Г.К.</a:t>
            </a: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 smtClean="0">
                <a:latin typeface="Georgia" pitchFamily="18" charset="0"/>
              </a:rPr>
              <a:t>Учитель музыки                                              Вовк Л.В.   </a:t>
            </a:r>
          </a:p>
          <a:p>
            <a:endParaRPr lang="ru-RU" sz="1200" i="1" dirty="0">
              <a:latin typeface="Georgia" pitchFamily="18" charset="0"/>
            </a:endParaRP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     </a:t>
            </a: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2013 год.                           </a:t>
            </a:r>
            <a:endParaRPr lang="ru-RU" sz="1200" i="1" dirty="0">
              <a:latin typeface="Georgia" pitchFamily="18" charset="0"/>
            </a:endParaRPr>
          </a:p>
        </p:txBody>
      </p:sp>
      <p:pic>
        <p:nvPicPr>
          <p:cNvPr id="2050" name="Picture 2" descr="F:\Театр\news_2011_11_18_1_b.jpg"/>
          <p:cNvPicPr>
            <a:picLocks noChangeAspect="1" noChangeArrowheads="1"/>
          </p:cNvPicPr>
          <p:nvPr/>
        </p:nvPicPr>
        <p:blipFill>
          <a:blip r:embed="rId6" cstate="print">
            <a:lum bright="23000" contrast="50000"/>
          </a:blip>
          <a:srcRect/>
          <a:stretch>
            <a:fillRect/>
          </a:stretch>
        </p:blipFill>
        <p:spPr bwMode="auto">
          <a:xfrm rot="19443997">
            <a:off x="4647350" y="1262990"/>
            <a:ext cx="2702264" cy="3096344"/>
          </a:xfrm>
          <a:prstGeom prst="rect">
            <a:avLst/>
          </a:prstGeom>
          <a:noFill/>
          <a:ln w="5715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9" name="Прямоугольник 18"/>
          <p:cNvSpPr/>
          <p:nvPr/>
        </p:nvSpPr>
        <p:spPr>
          <a:xfrm>
            <a:off x="107504" y="908720"/>
            <a:ext cx="4392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E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Грамота</a:t>
            </a:r>
            <a:endParaRPr lang="ru-RU" sz="32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9E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188640"/>
            <a:ext cx="24782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716016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508104" y="4797152"/>
            <a:ext cx="26806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Премьера – 21 мая 2013  г.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520" y="357301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за пропаганду достижений  России </a:t>
            </a:r>
            <a:r>
              <a:rPr lang="en-US" i="1" dirty="0" smtClean="0">
                <a:latin typeface="Georgia" pitchFamily="18" charset="0"/>
              </a:rPr>
              <a:t>XVIII </a:t>
            </a:r>
            <a:r>
              <a:rPr lang="ru-RU" i="1" dirty="0" smtClean="0">
                <a:latin typeface="Georgia" pitchFamily="18" charset="0"/>
              </a:rPr>
              <a:t>века в области культуры   и участие в спектакле «Михайло Ломоносов и его время» 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20" name="4-конечная звезда 19"/>
          <p:cNvSpPr/>
          <p:nvPr/>
        </p:nvSpPr>
        <p:spPr>
          <a:xfrm rot="645618">
            <a:off x="256832" y="553992"/>
            <a:ext cx="914400" cy="914400"/>
          </a:xfrm>
          <a:prstGeom prst="star4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>
            <a:off x="4572000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Люба\Pictures\NVE00123.png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</a:blip>
          <a:srcRect/>
          <a:stretch>
            <a:fillRect/>
          </a:stretch>
        </p:blipFill>
        <p:spPr bwMode="auto">
          <a:xfrm rot="21009351">
            <a:off x="5320486" y="1005943"/>
            <a:ext cx="1859749" cy="139481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27" name="Picture 3" descr="C:\Users\Люба\Pictures\NVE00090.pn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 l="47106"/>
          <a:stretch>
            <a:fillRect/>
          </a:stretch>
        </p:blipFill>
        <p:spPr bwMode="auto">
          <a:xfrm>
            <a:off x="7072330" y="2357430"/>
            <a:ext cx="1433279" cy="2032301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1028" name="Picture 4" descr="C:\Users\Люба\Pictures\NVE00078.png"/>
          <p:cNvPicPr>
            <a:picLocks noChangeAspect="1" noChangeArrowheads="1"/>
          </p:cNvPicPr>
          <p:nvPr/>
        </p:nvPicPr>
        <p:blipFill>
          <a:blip r:embed="rId5" cstate="print">
            <a:lum bright="20000" contrast="40000"/>
          </a:blip>
          <a:srcRect l="5086" t="37975" r="6419" b="13200"/>
          <a:stretch>
            <a:fillRect/>
          </a:stretch>
        </p:blipFill>
        <p:spPr bwMode="auto">
          <a:xfrm>
            <a:off x="5143504" y="4857760"/>
            <a:ext cx="3429024" cy="141890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3" name="TextBox 22"/>
          <p:cNvSpPr txBox="1"/>
          <p:nvPr/>
        </p:nvSpPr>
        <p:spPr>
          <a:xfrm>
            <a:off x="571472" y="357166"/>
            <a:ext cx="3429024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400" i="1" dirty="0" smtClean="0">
              <a:latin typeface="Garamond" pitchFamily="18" charset="0"/>
              <a:cs typeface="Arabic Typesetting" pitchFamily="66" charset="-78"/>
            </a:endParaRP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юноши питают.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Отраду старым подают,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счастливой жизни украшают,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несчастной случай берегут;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домашних трудностях утеха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И в дальних </a:t>
            </a:r>
            <a:r>
              <a:rPr lang="ru-RU" sz="2400" i="1" dirty="0" err="1" smtClean="0">
                <a:latin typeface="Garamond" pitchFamily="18" charset="0"/>
                <a:cs typeface="Arabic Typesetting" pitchFamily="66" charset="-78"/>
              </a:rPr>
              <a:t>странствах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 не помеха.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пользуют везде,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Среди народов и в пустыне,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градском шуму и наедине,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покое  сладки и в труде.</a:t>
            </a:r>
            <a:endParaRPr lang="ru-RU" sz="2400" i="1" dirty="0">
              <a:latin typeface="Garamond" pitchFamily="18" charset="0"/>
              <a:cs typeface="Arabic Typesetting" pitchFamily="66" charset="-78"/>
            </a:endParaRPr>
          </a:p>
        </p:txBody>
      </p:sp>
      <p:sp>
        <p:nvSpPr>
          <p:cNvPr id="27" name="Кольцо 26"/>
          <p:cNvSpPr/>
          <p:nvPr/>
        </p:nvSpPr>
        <p:spPr>
          <a:xfrm rot="242916">
            <a:off x="5009632" y="2705409"/>
            <a:ext cx="1806712" cy="1244298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20869434">
            <a:off x="5195147" y="3005109"/>
            <a:ext cx="14686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8 «Б»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>
            <a:off x="4572000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1472" y="357166"/>
            <a:ext cx="3429024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400" i="1" dirty="0" smtClean="0">
              <a:latin typeface="Garamond" pitchFamily="18" charset="0"/>
              <a:cs typeface="Arabic Typesetting" pitchFamily="66" charset="-78"/>
            </a:endParaRP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юноши питают.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Отраду старым подают,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счастливой жизни украшают,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несчастной случай берегут;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домашних трудностях утеха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И в дальних </a:t>
            </a:r>
            <a:r>
              <a:rPr lang="ru-RU" sz="2400" i="1" dirty="0" err="1" smtClean="0">
                <a:latin typeface="Garamond" pitchFamily="18" charset="0"/>
                <a:cs typeface="Arabic Typesetting" pitchFamily="66" charset="-78"/>
              </a:rPr>
              <a:t>странствах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 не помеха.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пользуют везде,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Среди народов и в пустыне,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градском шуму и наедине,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покое  сладки и в труде.</a:t>
            </a:r>
            <a:endParaRPr lang="ru-RU" sz="2400" i="1" dirty="0">
              <a:latin typeface="Garamond" pitchFamily="18" charset="0"/>
              <a:cs typeface="Arabic Typesetting" pitchFamily="66" charset="-78"/>
            </a:endParaRPr>
          </a:p>
        </p:txBody>
      </p:sp>
      <p:sp>
        <p:nvSpPr>
          <p:cNvPr id="27" name="Кольцо 26"/>
          <p:cNvSpPr/>
          <p:nvPr/>
        </p:nvSpPr>
        <p:spPr>
          <a:xfrm rot="242916">
            <a:off x="4756548" y="2848285"/>
            <a:ext cx="1806712" cy="1244298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20869434">
            <a:off x="5013396" y="3147985"/>
            <a:ext cx="13260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8</a:t>
            </a:r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«Б»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075" name="Picture 3" descr="C:\Users\Люба\Pictures\NVE00070.pn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 l="10330" t="18806" r="8295"/>
          <a:stretch>
            <a:fillRect/>
          </a:stretch>
        </p:blipFill>
        <p:spPr bwMode="auto">
          <a:xfrm>
            <a:off x="4857752" y="500042"/>
            <a:ext cx="2672970" cy="200026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6" name="Picture 4" descr="C:\Users\Люба\Pictures\NVE00102.pn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 t="54069" r="9313" b="7956"/>
          <a:stretch>
            <a:fillRect/>
          </a:stretch>
        </p:blipFill>
        <p:spPr bwMode="auto">
          <a:xfrm>
            <a:off x="4703788" y="5000636"/>
            <a:ext cx="4297368" cy="134962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42" name="Picture 2" descr="C:\Users\Люба\Pictures\NVE00070.png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</a:blip>
          <a:srcRect l="38811" t="20163" r="32708" b="17450"/>
          <a:stretch>
            <a:fillRect/>
          </a:stretch>
        </p:blipFill>
        <p:spPr bwMode="auto">
          <a:xfrm>
            <a:off x="7072330" y="2071678"/>
            <a:ext cx="1643074" cy="2699337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руглая лента лицом вниз 4"/>
          <p:cNvSpPr/>
          <p:nvPr/>
        </p:nvSpPr>
        <p:spPr>
          <a:xfrm>
            <a:off x="0" y="260648"/>
            <a:ext cx="4572000" cy="1440160"/>
          </a:xfrm>
          <a:prstGeom prst="ellipseRibbon">
            <a:avLst>
              <a:gd name="adj1" fmla="val 34165"/>
              <a:gd name="adj2" fmla="val 50000"/>
              <a:gd name="adj3" fmla="val 30502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b="1" i="1" cap="all" dirty="0" smtClean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abriola" pitchFamily="82" charset="0"/>
            </a:endParaRPr>
          </a:p>
          <a:p>
            <a:pPr algn="ctr"/>
            <a:endParaRPr lang="ru-RU" sz="4000" dirty="0">
              <a:solidFill>
                <a:srgbClr val="00B0F0"/>
              </a:solidFill>
            </a:endParaRPr>
          </a:p>
        </p:txBody>
      </p:sp>
      <p:pic>
        <p:nvPicPr>
          <p:cNvPr id="2051" name="Picture 3" descr="F:\Театр\image4412749.jpg"/>
          <p:cNvPicPr>
            <a:picLocks noChangeAspect="1" noChangeArrowheads="1"/>
          </p:cNvPicPr>
          <p:nvPr/>
        </p:nvPicPr>
        <p:blipFill>
          <a:blip r:embed="rId3" cstate="print">
            <a:lum bright="26000" contrast="1000"/>
          </a:blip>
          <a:srcRect/>
          <a:stretch>
            <a:fillRect/>
          </a:stretch>
        </p:blipFill>
        <p:spPr bwMode="auto">
          <a:xfrm rot="242916">
            <a:off x="6199349" y="5512032"/>
            <a:ext cx="1285884" cy="1285884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</p:pic>
      <p:sp>
        <p:nvSpPr>
          <p:cNvPr id="10" name="Кольцо 9"/>
          <p:cNvSpPr/>
          <p:nvPr/>
        </p:nvSpPr>
        <p:spPr>
          <a:xfrm rot="242916">
            <a:off x="6048231" y="5440594"/>
            <a:ext cx="1571636" cy="1428760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42916">
            <a:off x="5912913" y="5252118"/>
            <a:ext cx="1857388" cy="1785950"/>
          </a:xfrm>
          <a:prstGeom prst="donut">
            <a:avLst>
              <a:gd name="adj" fmla="val 11054"/>
            </a:avLst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4-конечная звезда 11"/>
          <p:cNvSpPr/>
          <p:nvPr/>
        </p:nvSpPr>
        <p:spPr>
          <a:xfrm rot="19322672">
            <a:off x="237869" y="450593"/>
            <a:ext cx="957160" cy="987231"/>
          </a:xfrm>
          <a:prstGeom prst="star4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2" name="Picture 4" descr="F:\Театр\obrazovanie_i_nauka_1.jpg"/>
          <p:cNvPicPr>
            <a:picLocks noChangeAspect="1" noChangeArrowheads="1"/>
          </p:cNvPicPr>
          <p:nvPr/>
        </p:nvPicPr>
        <p:blipFill>
          <a:blip r:embed="rId4" cstate="print">
            <a:lum bright="31000" contrast="-13000"/>
          </a:blip>
          <a:srcRect/>
          <a:stretch>
            <a:fillRect/>
          </a:stretch>
        </p:blipFill>
        <p:spPr bwMode="auto">
          <a:xfrm rot="2357023">
            <a:off x="6878131" y="2858292"/>
            <a:ext cx="1968077" cy="1643074"/>
          </a:xfrm>
          <a:prstGeom prst="rect">
            <a:avLst/>
          </a:prstGeom>
          <a:noFill/>
          <a:scene3d>
            <a:camera prst="isometricRightUp"/>
            <a:lightRig rig="threePt" dir="t"/>
          </a:scene3d>
          <a:sp3d>
            <a:bevelT w="114300" prst="artDeco"/>
          </a:sp3d>
        </p:spPr>
      </p:pic>
      <p:pic>
        <p:nvPicPr>
          <p:cNvPr id="2053" name="Picture 5" descr="F:\Театр\669bb4e7dede.jpg"/>
          <p:cNvPicPr>
            <a:picLocks noChangeAspect="1" noChangeArrowheads="1"/>
          </p:cNvPicPr>
          <p:nvPr/>
        </p:nvPicPr>
        <p:blipFill>
          <a:blip r:embed="rId5" cstate="print">
            <a:lum bright="16000" contrast="27000"/>
          </a:blip>
          <a:srcRect/>
          <a:stretch>
            <a:fillRect/>
          </a:stretch>
        </p:blipFill>
        <p:spPr bwMode="auto">
          <a:xfrm rot="21039486" flipH="1">
            <a:off x="6988941" y="955258"/>
            <a:ext cx="1657597" cy="2411025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sp3d>
            <a:bevelT/>
          </a:sp3d>
        </p:spPr>
      </p:pic>
      <p:sp>
        <p:nvSpPr>
          <p:cNvPr id="15" name="TextBox 14"/>
          <p:cNvSpPr txBox="1"/>
          <p:nvPr/>
        </p:nvSpPr>
        <p:spPr>
          <a:xfrm>
            <a:off x="539552" y="21328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Награждается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528" y="278092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Georgia" pitchFamily="18" charset="0"/>
              </a:rPr>
              <a:t>Сидоренков Сергей</a:t>
            </a:r>
            <a:endParaRPr lang="ru-RU" sz="2400" b="1" i="1" dirty="0"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5301208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Georgia" pitchFamily="18" charset="0"/>
              </a:rPr>
              <a:t>ИО директора   школы № 799                    Безрукова Г.К.</a:t>
            </a: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 smtClean="0">
                <a:latin typeface="Georgia" pitchFamily="18" charset="0"/>
              </a:rPr>
              <a:t>Учитель музыки                                              Вовк Л.В.   </a:t>
            </a:r>
          </a:p>
          <a:p>
            <a:endParaRPr lang="ru-RU" sz="1200" i="1" dirty="0">
              <a:latin typeface="Georgia" pitchFamily="18" charset="0"/>
            </a:endParaRP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     </a:t>
            </a: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2013 год.                           </a:t>
            </a:r>
            <a:endParaRPr lang="ru-RU" sz="1200" i="1" dirty="0">
              <a:latin typeface="Georgia" pitchFamily="18" charset="0"/>
            </a:endParaRPr>
          </a:p>
        </p:txBody>
      </p:sp>
      <p:pic>
        <p:nvPicPr>
          <p:cNvPr id="2050" name="Picture 2" descr="F:\Театр\news_2011_11_18_1_b.jpg"/>
          <p:cNvPicPr>
            <a:picLocks noChangeAspect="1" noChangeArrowheads="1"/>
          </p:cNvPicPr>
          <p:nvPr/>
        </p:nvPicPr>
        <p:blipFill>
          <a:blip r:embed="rId6" cstate="print">
            <a:lum bright="23000" contrast="50000"/>
          </a:blip>
          <a:srcRect/>
          <a:stretch>
            <a:fillRect/>
          </a:stretch>
        </p:blipFill>
        <p:spPr bwMode="auto">
          <a:xfrm rot="19443997">
            <a:off x="4647350" y="1262990"/>
            <a:ext cx="2702264" cy="3096344"/>
          </a:xfrm>
          <a:prstGeom prst="rect">
            <a:avLst/>
          </a:prstGeom>
          <a:noFill/>
          <a:ln w="5715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9" name="Прямоугольник 18"/>
          <p:cNvSpPr/>
          <p:nvPr/>
        </p:nvSpPr>
        <p:spPr>
          <a:xfrm>
            <a:off x="107504" y="908720"/>
            <a:ext cx="4392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E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Грамота</a:t>
            </a:r>
            <a:endParaRPr lang="ru-RU" sz="32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9E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188640"/>
            <a:ext cx="24782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716016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508104" y="4797152"/>
            <a:ext cx="26806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Премьера – 21 мая 2013  г.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357301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за пропаганду достижений  России </a:t>
            </a:r>
            <a:r>
              <a:rPr lang="en-US" i="1" dirty="0" smtClean="0">
                <a:latin typeface="Georgia" pitchFamily="18" charset="0"/>
              </a:rPr>
              <a:t>XVIII </a:t>
            </a:r>
            <a:r>
              <a:rPr lang="ru-RU" i="1" dirty="0" smtClean="0">
                <a:latin typeface="Georgia" pitchFamily="18" charset="0"/>
              </a:rPr>
              <a:t>века в области культуры   и участие в спектакле «Михайло Ломоносов и его время» 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23" name="4-конечная звезда 22"/>
          <p:cNvSpPr/>
          <p:nvPr/>
        </p:nvSpPr>
        <p:spPr>
          <a:xfrm rot="645618">
            <a:off x="256832" y="553992"/>
            <a:ext cx="914400" cy="914400"/>
          </a:xfrm>
          <a:prstGeom prst="star4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>
            <a:off x="4572000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1472" y="357166"/>
            <a:ext cx="3429024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400" i="1" dirty="0" smtClean="0">
              <a:latin typeface="Garamond" pitchFamily="18" charset="0"/>
              <a:cs typeface="Arabic Typesetting" pitchFamily="66" charset="-78"/>
            </a:endParaRP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юноши питают.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Отраду старым подают,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счастливой жизни украшают,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несчастной случай берегут;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домашних трудностях утеха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И в дальних </a:t>
            </a:r>
            <a:r>
              <a:rPr lang="ru-RU" sz="2400" i="1" dirty="0" err="1" smtClean="0">
                <a:latin typeface="Garamond" pitchFamily="18" charset="0"/>
                <a:cs typeface="Arabic Typesetting" pitchFamily="66" charset="-78"/>
              </a:rPr>
              <a:t>странствах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 не помеха.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пользуют везде,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Среди народов и в пустыне,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градском шуму и наедине,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покое  сладки и в труде.</a:t>
            </a:r>
            <a:endParaRPr lang="ru-RU" sz="2400" i="1" dirty="0">
              <a:latin typeface="Garamond" pitchFamily="18" charset="0"/>
              <a:cs typeface="Arabic Typesetting" pitchFamily="66" charset="-78"/>
            </a:endParaRPr>
          </a:p>
        </p:txBody>
      </p:sp>
      <p:sp>
        <p:nvSpPr>
          <p:cNvPr id="27" name="Кольцо 26"/>
          <p:cNvSpPr/>
          <p:nvPr/>
        </p:nvSpPr>
        <p:spPr>
          <a:xfrm rot="242916">
            <a:off x="4756548" y="2848285"/>
            <a:ext cx="1806712" cy="1244298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20869434">
            <a:off x="5013396" y="3147985"/>
            <a:ext cx="13260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8</a:t>
            </a:r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«Б»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075" name="Picture 3" descr="C:\Users\Люба\Pictures\NVE00070.pn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 l="10330" t="18806" r="8295"/>
          <a:stretch>
            <a:fillRect/>
          </a:stretch>
        </p:blipFill>
        <p:spPr bwMode="auto">
          <a:xfrm>
            <a:off x="4857752" y="500042"/>
            <a:ext cx="2672970" cy="200026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6" name="Picture 4" descr="C:\Users\Люба\Pictures\NVE00102.pn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 t="54069" r="9313" b="7956"/>
          <a:stretch>
            <a:fillRect/>
          </a:stretch>
        </p:blipFill>
        <p:spPr bwMode="auto">
          <a:xfrm>
            <a:off x="4703788" y="5000636"/>
            <a:ext cx="4297368" cy="134962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42" name="Picture 2" descr="C:\Users\Люба\Pictures\NVE00070.png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</a:blip>
          <a:srcRect l="38811" t="20163" r="32708" b="17450"/>
          <a:stretch>
            <a:fillRect/>
          </a:stretch>
        </p:blipFill>
        <p:spPr bwMode="auto">
          <a:xfrm>
            <a:off x="7072330" y="2071678"/>
            <a:ext cx="1643074" cy="2699337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руглая лента лицом вниз 4"/>
          <p:cNvSpPr/>
          <p:nvPr/>
        </p:nvSpPr>
        <p:spPr>
          <a:xfrm>
            <a:off x="0" y="260648"/>
            <a:ext cx="4572000" cy="1440160"/>
          </a:xfrm>
          <a:prstGeom prst="ellipseRibbon">
            <a:avLst>
              <a:gd name="adj1" fmla="val 34165"/>
              <a:gd name="adj2" fmla="val 50000"/>
              <a:gd name="adj3" fmla="val 30502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b="1" i="1" cap="all" dirty="0" smtClean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abriola" pitchFamily="82" charset="0"/>
            </a:endParaRPr>
          </a:p>
          <a:p>
            <a:pPr algn="ctr"/>
            <a:endParaRPr lang="ru-RU" sz="4000" dirty="0">
              <a:solidFill>
                <a:srgbClr val="00B0F0"/>
              </a:solidFill>
            </a:endParaRPr>
          </a:p>
        </p:txBody>
      </p:sp>
      <p:pic>
        <p:nvPicPr>
          <p:cNvPr id="2051" name="Picture 3" descr="F:\Театр\image4412749.jpg"/>
          <p:cNvPicPr>
            <a:picLocks noChangeAspect="1" noChangeArrowheads="1"/>
          </p:cNvPicPr>
          <p:nvPr/>
        </p:nvPicPr>
        <p:blipFill>
          <a:blip r:embed="rId3" cstate="print">
            <a:lum bright="26000" contrast="1000"/>
          </a:blip>
          <a:srcRect/>
          <a:stretch>
            <a:fillRect/>
          </a:stretch>
        </p:blipFill>
        <p:spPr bwMode="auto">
          <a:xfrm rot="242916">
            <a:off x="6199349" y="5512032"/>
            <a:ext cx="1285884" cy="1285884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</p:pic>
      <p:sp>
        <p:nvSpPr>
          <p:cNvPr id="10" name="Кольцо 9"/>
          <p:cNvSpPr/>
          <p:nvPr/>
        </p:nvSpPr>
        <p:spPr>
          <a:xfrm rot="242916">
            <a:off x="6048231" y="5440594"/>
            <a:ext cx="1571636" cy="1428760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42916">
            <a:off x="5912913" y="5252118"/>
            <a:ext cx="1857388" cy="1785950"/>
          </a:xfrm>
          <a:prstGeom prst="donut">
            <a:avLst>
              <a:gd name="adj" fmla="val 11054"/>
            </a:avLst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4-конечная звезда 11"/>
          <p:cNvSpPr/>
          <p:nvPr/>
        </p:nvSpPr>
        <p:spPr>
          <a:xfrm rot="19322672">
            <a:off x="237869" y="450593"/>
            <a:ext cx="957160" cy="987231"/>
          </a:xfrm>
          <a:prstGeom prst="star4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2" name="Picture 4" descr="F:\Театр\obrazovanie_i_nauka_1.jpg"/>
          <p:cNvPicPr>
            <a:picLocks noChangeAspect="1" noChangeArrowheads="1"/>
          </p:cNvPicPr>
          <p:nvPr/>
        </p:nvPicPr>
        <p:blipFill>
          <a:blip r:embed="rId4" cstate="print">
            <a:lum bright="31000" contrast="-13000"/>
          </a:blip>
          <a:srcRect/>
          <a:stretch>
            <a:fillRect/>
          </a:stretch>
        </p:blipFill>
        <p:spPr bwMode="auto">
          <a:xfrm rot="2357023">
            <a:off x="6878131" y="2858292"/>
            <a:ext cx="1968077" cy="1643074"/>
          </a:xfrm>
          <a:prstGeom prst="rect">
            <a:avLst/>
          </a:prstGeom>
          <a:noFill/>
          <a:scene3d>
            <a:camera prst="isometricRightUp"/>
            <a:lightRig rig="threePt" dir="t"/>
          </a:scene3d>
          <a:sp3d>
            <a:bevelT w="114300" prst="artDeco"/>
          </a:sp3d>
        </p:spPr>
      </p:pic>
      <p:pic>
        <p:nvPicPr>
          <p:cNvPr id="2053" name="Picture 5" descr="F:\Театр\669bb4e7dede.jpg"/>
          <p:cNvPicPr>
            <a:picLocks noChangeAspect="1" noChangeArrowheads="1"/>
          </p:cNvPicPr>
          <p:nvPr/>
        </p:nvPicPr>
        <p:blipFill>
          <a:blip r:embed="rId5" cstate="print">
            <a:lum bright="16000" contrast="27000"/>
          </a:blip>
          <a:srcRect/>
          <a:stretch>
            <a:fillRect/>
          </a:stretch>
        </p:blipFill>
        <p:spPr bwMode="auto">
          <a:xfrm rot="21039486" flipH="1">
            <a:off x="6988941" y="955258"/>
            <a:ext cx="1657597" cy="2411025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sp3d>
            <a:bevelT/>
          </a:sp3d>
        </p:spPr>
      </p:pic>
      <p:sp>
        <p:nvSpPr>
          <p:cNvPr id="15" name="TextBox 14"/>
          <p:cNvSpPr txBox="1"/>
          <p:nvPr/>
        </p:nvSpPr>
        <p:spPr>
          <a:xfrm>
            <a:off x="539552" y="21328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Награждается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560" y="278092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Georgia" pitchFamily="18" charset="0"/>
              </a:rPr>
              <a:t>Зотов Борис</a:t>
            </a:r>
            <a:endParaRPr lang="ru-RU" sz="2400" b="1" i="1" dirty="0"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5301208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Georgia" pitchFamily="18" charset="0"/>
              </a:rPr>
              <a:t>ИО директора   школы № 799                    Безрукова Г.К.</a:t>
            </a: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 smtClean="0">
                <a:latin typeface="Georgia" pitchFamily="18" charset="0"/>
              </a:rPr>
              <a:t>Учитель музыки                                              Вовк Л.В.   </a:t>
            </a:r>
          </a:p>
          <a:p>
            <a:endParaRPr lang="ru-RU" sz="1200" i="1" dirty="0">
              <a:latin typeface="Georgia" pitchFamily="18" charset="0"/>
            </a:endParaRP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     </a:t>
            </a: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2013 год.                           </a:t>
            </a:r>
            <a:endParaRPr lang="ru-RU" sz="1200" i="1" dirty="0">
              <a:latin typeface="Georgia" pitchFamily="18" charset="0"/>
            </a:endParaRPr>
          </a:p>
        </p:txBody>
      </p:sp>
      <p:pic>
        <p:nvPicPr>
          <p:cNvPr id="2050" name="Picture 2" descr="F:\Театр\news_2011_11_18_1_b.jpg"/>
          <p:cNvPicPr>
            <a:picLocks noChangeAspect="1" noChangeArrowheads="1"/>
          </p:cNvPicPr>
          <p:nvPr/>
        </p:nvPicPr>
        <p:blipFill>
          <a:blip r:embed="rId6" cstate="print">
            <a:lum bright="23000" contrast="50000"/>
          </a:blip>
          <a:srcRect/>
          <a:stretch>
            <a:fillRect/>
          </a:stretch>
        </p:blipFill>
        <p:spPr bwMode="auto">
          <a:xfrm rot="19443997">
            <a:off x="4647350" y="1262990"/>
            <a:ext cx="2702264" cy="3096344"/>
          </a:xfrm>
          <a:prstGeom prst="rect">
            <a:avLst/>
          </a:prstGeom>
          <a:noFill/>
          <a:ln w="5715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9" name="Прямоугольник 18"/>
          <p:cNvSpPr/>
          <p:nvPr/>
        </p:nvSpPr>
        <p:spPr>
          <a:xfrm>
            <a:off x="107504" y="908720"/>
            <a:ext cx="4392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E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Грамота</a:t>
            </a:r>
            <a:endParaRPr lang="ru-RU" sz="32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9E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188640"/>
            <a:ext cx="24782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716016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508104" y="4797152"/>
            <a:ext cx="26806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Премьера – 21 мая 2013  г.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357301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за пропаганду достижений  России </a:t>
            </a:r>
            <a:r>
              <a:rPr lang="en-US" i="1" dirty="0" smtClean="0">
                <a:latin typeface="Georgia" pitchFamily="18" charset="0"/>
              </a:rPr>
              <a:t>XVIII </a:t>
            </a:r>
            <a:r>
              <a:rPr lang="ru-RU" i="1" dirty="0" smtClean="0">
                <a:latin typeface="Georgia" pitchFamily="18" charset="0"/>
              </a:rPr>
              <a:t>века в области культуры   и участие в спектакле «Михайло Ломоносов и его время» 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23" name="4-конечная звезда 22"/>
          <p:cNvSpPr/>
          <p:nvPr/>
        </p:nvSpPr>
        <p:spPr>
          <a:xfrm rot="645618">
            <a:off x="256832" y="553992"/>
            <a:ext cx="914400" cy="914400"/>
          </a:xfrm>
          <a:prstGeom prst="star4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>
            <a:off x="4572000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1472" y="357166"/>
            <a:ext cx="3429024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400" i="1" dirty="0" smtClean="0">
              <a:latin typeface="Garamond" pitchFamily="18" charset="0"/>
              <a:cs typeface="Arabic Typesetting" pitchFamily="66" charset="-78"/>
            </a:endParaRP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юноши питают.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Отраду старым подают,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счастливой жизни украшают,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несчастной случай берегут;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домашних трудностях утеха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И в дальних </a:t>
            </a:r>
            <a:r>
              <a:rPr lang="ru-RU" sz="2400" i="1" dirty="0" err="1" smtClean="0">
                <a:latin typeface="Garamond" pitchFamily="18" charset="0"/>
                <a:cs typeface="Arabic Typesetting" pitchFamily="66" charset="-78"/>
              </a:rPr>
              <a:t>странствах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 не помеха.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пользуют везде,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Среди народов и в пустыне,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градском шуму и наедине,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покое  сладки и в труде.</a:t>
            </a:r>
            <a:endParaRPr lang="ru-RU" sz="2400" i="1" dirty="0">
              <a:latin typeface="Garamond" pitchFamily="18" charset="0"/>
              <a:cs typeface="Arabic Typesetting" pitchFamily="66" charset="-78"/>
            </a:endParaRPr>
          </a:p>
        </p:txBody>
      </p:sp>
      <p:sp>
        <p:nvSpPr>
          <p:cNvPr id="27" name="Кольцо 26"/>
          <p:cNvSpPr/>
          <p:nvPr/>
        </p:nvSpPr>
        <p:spPr>
          <a:xfrm rot="242916">
            <a:off x="4756548" y="2848285"/>
            <a:ext cx="1806712" cy="1244298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20869434">
            <a:off x="5013396" y="3147985"/>
            <a:ext cx="13260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8</a:t>
            </a:r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«Б»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075" name="Picture 3" descr="C:\Users\Люба\Pictures\NVE00070.pn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 l="10330" t="18806" r="8295"/>
          <a:stretch>
            <a:fillRect/>
          </a:stretch>
        </p:blipFill>
        <p:spPr bwMode="auto">
          <a:xfrm>
            <a:off x="4857752" y="500042"/>
            <a:ext cx="2672970" cy="200026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6" name="Picture 4" descr="C:\Users\Люба\Pictures\NVE00102.pn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 t="54069" r="9313" b="7956"/>
          <a:stretch>
            <a:fillRect/>
          </a:stretch>
        </p:blipFill>
        <p:spPr bwMode="auto">
          <a:xfrm>
            <a:off x="4703788" y="5000636"/>
            <a:ext cx="4297368" cy="134962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42" name="Picture 2" descr="C:\Users\Люба\Pictures\NVE00070.png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</a:blip>
          <a:srcRect l="38811" t="44929" r="45091" b="17450"/>
          <a:stretch>
            <a:fillRect/>
          </a:stretch>
        </p:blipFill>
        <p:spPr bwMode="auto">
          <a:xfrm>
            <a:off x="7072330" y="2016332"/>
            <a:ext cx="1571636" cy="2754683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руглая лента лицом вниз 4"/>
          <p:cNvSpPr/>
          <p:nvPr/>
        </p:nvSpPr>
        <p:spPr>
          <a:xfrm>
            <a:off x="0" y="260648"/>
            <a:ext cx="4572000" cy="1440160"/>
          </a:xfrm>
          <a:prstGeom prst="ellipseRibbon">
            <a:avLst>
              <a:gd name="adj1" fmla="val 34165"/>
              <a:gd name="adj2" fmla="val 50000"/>
              <a:gd name="adj3" fmla="val 30502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b="1" i="1" cap="all" dirty="0" smtClean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abriola" pitchFamily="82" charset="0"/>
            </a:endParaRPr>
          </a:p>
          <a:p>
            <a:pPr algn="ctr"/>
            <a:endParaRPr lang="ru-RU" sz="4000" dirty="0">
              <a:solidFill>
                <a:srgbClr val="00B0F0"/>
              </a:solidFill>
            </a:endParaRPr>
          </a:p>
        </p:txBody>
      </p:sp>
      <p:pic>
        <p:nvPicPr>
          <p:cNvPr id="2051" name="Picture 3" descr="F:\Театр\image4412749.jpg"/>
          <p:cNvPicPr>
            <a:picLocks noChangeAspect="1" noChangeArrowheads="1"/>
          </p:cNvPicPr>
          <p:nvPr/>
        </p:nvPicPr>
        <p:blipFill>
          <a:blip r:embed="rId3" cstate="print">
            <a:lum bright="26000" contrast="1000"/>
          </a:blip>
          <a:srcRect/>
          <a:stretch>
            <a:fillRect/>
          </a:stretch>
        </p:blipFill>
        <p:spPr bwMode="auto">
          <a:xfrm rot="242916">
            <a:off x="6199349" y="5512032"/>
            <a:ext cx="1285884" cy="1285884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</p:pic>
      <p:sp>
        <p:nvSpPr>
          <p:cNvPr id="10" name="Кольцо 9"/>
          <p:cNvSpPr/>
          <p:nvPr/>
        </p:nvSpPr>
        <p:spPr>
          <a:xfrm rot="242916">
            <a:off x="6048231" y="5440594"/>
            <a:ext cx="1571636" cy="1428760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42916">
            <a:off x="5912913" y="5252118"/>
            <a:ext cx="1857388" cy="1785950"/>
          </a:xfrm>
          <a:prstGeom prst="donut">
            <a:avLst>
              <a:gd name="adj" fmla="val 11054"/>
            </a:avLst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4-конечная звезда 11"/>
          <p:cNvSpPr/>
          <p:nvPr/>
        </p:nvSpPr>
        <p:spPr>
          <a:xfrm rot="19322672">
            <a:off x="237869" y="450593"/>
            <a:ext cx="957160" cy="987231"/>
          </a:xfrm>
          <a:prstGeom prst="star4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2" name="Picture 4" descr="F:\Театр\obrazovanie_i_nauka_1.jpg"/>
          <p:cNvPicPr>
            <a:picLocks noChangeAspect="1" noChangeArrowheads="1"/>
          </p:cNvPicPr>
          <p:nvPr/>
        </p:nvPicPr>
        <p:blipFill>
          <a:blip r:embed="rId4" cstate="print">
            <a:lum bright="31000" contrast="-13000"/>
          </a:blip>
          <a:srcRect/>
          <a:stretch>
            <a:fillRect/>
          </a:stretch>
        </p:blipFill>
        <p:spPr bwMode="auto">
          <a:xfrm rot="2357023">
            <a:off x="6878131" y="2858292"/>
            <a:ext cx="1968077" cy="1643074"/>
          </a:xfrm>
          <a:prstGeom prst="rect">
            <a:avLst/>
          </a:prstGeom>
          <a:noFill/>
          <a:scene3d>
            <a:camera prst="isometricRightUp"/>
            <a:lightRig rig="threePt" dir="t"/>
          </a:scene3d>
          <a:sp3d>
            <a:bevelT w="114300" prst="artDeco"/>
          </a:sp3d>
        </p:spPr>
      </p:pic>
      <p:pic>
        <p:nvPicPr>
          <p:cNvPr id="2053" name="Picture 5" descr="F:\Театр\669bb4e7dede.jpg"/>
          <p:cNvPicPr>
            <a:picLocks noChangeAspect="1" noChangeArrowheads="1"/>
          </p:cNvPicPr>
          <p:nvPr/>
        </p:nvPicPr>
        <p:blipFill>
          <a:blip r:embed="rId5" cstate="print">
            <a:lum bright="16000" contrast="27000"/>
          </a:blip>
          <a:srcRect/>
          <a:stretch>
            <a:fillRect/>
          </a:stretch>
        </p:blipFill>
        <p:spPr bwMode="auto">
          <a:xfrm rot="21039486" flipH="1">
            <a:off x="6988941" y="955258"/>
            <a:ext cx="1657597" cy="2411025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sp3d>
            <a:bevelT/>
          </a:sp3d>
        </p:spPr>
      </p:pic>
      <p:sp>
        <p:nvSpPr>
          <p:cNvPr id="15" name="TextBox 14"/>
          <p:cNvSpPr txBox="1"/>
          <p:nvPr/>
        </p:nvSpPr>
        <p:spPr>
          <a:xfrm>
            <a:off x="539552" y="21328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Награждается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2780928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Georgia" pitchFamily="18" charset="0"/>
              </a:rPr>
              <a:t>Широков Никита</a:t>
            </a:r>
            <a:endParaRPr lang="ru-RU" sz="2400" b="1" i="1" dirty="0">
              <a:latin typeface="Georg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357301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за пропаганду достижений  России </a:t>
            </a:r>
            <a:r>
              <a:rPr lang="en-US" i="1" dirty="0" smtClean="0">
                <a:latin typeface="Georgia" pitchFamily="18" charset="0"/>
              </a:rPr>
              <a:t>XVIII </a:t>
            </a:r>
            <a:r>
              <a:rPr lang="ru-RU" i="1" dirty="0" smtClean="0">
                <a:latin typeface="Georgia" pitchFamily="18" charset="0"/>
              </a:rPr>
              <a:t>века в области культуры   и участие в спектакле «Михайло Ломоносов и его время» 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5301208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Georgia" pitchFamily="18" charset="0"/>
              </a:rPr>
              <a:t>ИО директора   школы № 799                    Безрукова Г.К.</a:t>
            </a: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 smtClean="0">
                <a:latin typeface="Georgia" pitchFamily="18" charset="0"/>
              </a:rPr>
              <a:t>Учитель музыки                                              Вовк Л.В.   </a:t>
            </a:r>
          </a:p>
          <a:p>
            <a:endParaRPr lang="ru-RU" sz="1200" i="1" dirty="0">
              <a:latin typeface="Georgia" pitchFamily="18" charset="0"/>
            </a:endParaRP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     </a:t>
            </a: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2013 год.                           </a:t>
            </a:r>
            <a:endParaRPr lang="ru-RU" sz="1200" i="1" dirty="0">
              <a:latin typeface="Georgia" pitchFamily="18" charset="0"/>
            </a:endParaRPr>
          </a:p>
        </p:txBody>
      </p:sp>
      <p:pic>
        <p:nvPicPr>
          <p:cNvPr id="2050" name="Picture 2" descr="F:\Театр\news_2011_11_18_1_b.jpg"/>
          <p:cNvPicPr>
            <a:picLocks noChangeAspect="1" noChangeArrowheads="1"/>
          </p:cNvPicPr>
          <p:nvPr/>
        </p:nvPicPr>
        <p:blipFill>
          <a:blip r:embed="rId6" cstate="print">
            <a:lum bright="23000" contrast="50000"/>
          </a:blip>
          <a:srcRect/>
          <a:stretch>
            <a:fillRect/>
          </a:stretch>
        </p:blipFill>
        <p:spPr bwMode="auto">
          <a:xfrm rot="19443997">
            <a:off x="4647350" y="1262990"/>
            <a:ext cx="2702264" cy="3096344"/>
          </a:xfrm>
          <a:prstGeom prst="rect">
            <a:avLst/>
          </a:prstGeom>
          <a:noFill/>
          <a:ln w="5715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9" name="Прямоугольник 18"/>
          <p:cNvSpPr/>
          <p:nvPr/>
        </p:nvSpPr>
        <p:spPr>
          <a:xfrm>
            <a:off x="107504" y="908720"/>
            <a:ext cx="4392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E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Грамота</a:t>
            </a:r>
            <a:endParaRPr lang="ru-RU" sz="32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9E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188640"/>
            <a:ext cx="24782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716016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076056" y="4509120"/>
            <a:ext cx="374441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Премьера состоялась</a:t>
            </a:r>
          </a:p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 21 мая 2013  г.</a:t>
            </a:r>
          </a:p>
          <a:p>
            <a:pPr algn="ctr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актовом зале школы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0" name="4-конечная звезда 19"/>
          <p:cNvSpPr/>
          <p:nvPr/>
        </p:nvSpPr>
        <p:spPr>
          <a:xfrm rot="645618">
            <a:off x="256832" y="553992"/>
            <a:ext cx="914400" cy="914400"/>
          </a:xfrm>
          <a:prstGeom prst="star4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>
            <a:off x="4572000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1472" y="357166"/>
            <a:ext cx="3429024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400" i="1" dirty="0" smtClean="0">
              <a:latin typeface="Garamond" pitchFamily="18" charset="0"/>
              <a:cs typeface="Arabic Typesetting" pitchFamily="66" charset="-78"/>
            </a:endParaRP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юноши питают.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Отраду старым подают,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счастливой жизни украшают,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несчастной случай берегут;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домашних трудностях утеха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И в дальних </a:t>
            </a:r>
            <a:r>
              <a:rPr lang="ru-RU" sz="2400" i="1" dirty="0" err="1" smtClean="0">
                <a:latin typeface="Garamond" pitchFamily="18" charset="0"/>
                <a:cs typeface="Arabic Typesetting" pitchFamily="66" charset="-78"/>
              </a:rPr>
              <a:t>странствах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 не помеха.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пользуют везде,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Среди народов и в пустыне,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градском шуму и наедине,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покое  сладки и в труде.</a:t>
            </a:r>
            <a:endParaRPr lang="ru-RU" sz="2400" i="1" dirty="0">
              <a:latin typeface="Garamond" pitchFamily="18" charset="0"/>
              <a:cs typeface="Arabic Typesetting" pitchFamily="66" charset="-78"/>
            </a:endParaRPr>
          </a:p>
        </p:txBody>
      </p:sp>
      <p:sp>
        <p:nvSpPr>
          <p:cNvPr id="27" name="Кольцо 26"/>
          <p:cNvSpPr/>
          <p:nvPr/>
        </p:nvSpPr>
        <p:spPr>
          <a:xfrm rot="242916">
            <a:off x="4756548" y="2848285"/>
            <a:ext cx="1806712" cy="1244298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20869434">
            <a:off x="5013396" y="3147985"/>
            <a:ext cx="13260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8</a:t>
            </a:r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«Б»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075" name="Picture 3" descr="C:\Users\Люба\Pictures\NVE00070.pn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 l="10330" t="18806" r="8295"/>
          <a:stretch>
            <a:fillRect/>
          </a:stretch>
        </p:blipFill>
        <p:spPr bwMode="auto">
          <a:xfrm>
            <a:off x="4857752" y="500042"/>
            <a:ext cx="2672970" cy="200026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6" name="Picture 4" descr="C:\Users\Люба\Pictures\NVE00102.pn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 t="54069" r="9313" b="7956"/>
          <a:stretch>
            <a:fillRect/>
          </a:stretch>
        </p:blipFill>
        <p:spPr bwMode="auto">
          <a:xfrm>
            <a:off x="4703788" y="5000636"/>
            <a:ext cx="4297368" cy="134962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266" name="Picture 2" descr="C:\Users\Люба\Pictures\NVE00080.png"/>
          <p:cNvPicPr>
            <a:picLocks noChangeAspect="1" noChangeArrowheads="1"/>
          </p:cNvPicPr>
          <p:nvPr/>
        </p:nvPicPr>
        <p:blipFill>
          <a:blip r:embed="rId5" cstate="print">
            <a:lum bright="40000" contrast="40000"/>
          </a:blip>
          <a:srcRect l="9313" r="68309" b="60850"/>
          <a:stretch>
            <a:fillRect/>
          </a:stretch>
        </p:blipFill>
        <p:spPr bwMode="auto">
          <a:xfrm>
            <a:off x="6929453" y="2500306"/>
            <a:ext cx="1768957" cy="2321065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руглая лента лицом вниз 4"/>
          <p:cNvSpPr/>
          <p:nvPr/>
        </p:nvSpPr>
        <p:spPr>
          <a:xfrm>
            <a:off x="0" y="260648"/>
            <a:ext cx="4572000" cy="1440160"/>
          </a:xfrm>
          <a:prstGeom prst="ellipseRibbon">
            <a:avLst>
              <a:gd name="adj1" fmla="val 34165"/>
              <a:gd name="adj2" fmla="val 50000"/>
              <a:gd name="adj3" fmla="val 30502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b="1" i="1" cap="all" dirty="0" smtClean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abriola" pitchFamily="82" charset="0"/>
            </a:endParaRPr>
          </a:p>
          <a:p>
            <a:pPr algn="ctr"/>
            <a:endParaRPr lang="ru-RU" sz="4000" dirty="0">
              <a:solidFill>
                <a:srgbClr val="00B0F0"/>
              </a:solidFill>
            </a:endParaRPr>
          </a:p>
        </p:txBody>
      </p:sp>
      <p:pic>
        <p:nvPicPr>
          <p:cNvPr id="2051" name="Picture 3" descr="F:\Театр\image4412749.jpg"/>
          <p:cNvPicPr>
            <a:picLocks noChangeAspect="1" noChangeArrowheads="1"/>
          </p:cNvPicPr>
          <p:nvPr/>
        </p:nvPicPr>
        <p:blipFill>
          <a:blip r:embed="rId3" cstate="print">
            <a:lum bright="26000" contrast="1000"/>
          </a:blip>
          <a:srcRect/>
          <a:stretch>
            <a:fillRect/>
          </a:stretch>
        </p:blipFill>
        <p:spPr bwMode="auto">
          <a:xfrm rot="242916">
            <a:off x="6199349" y="5512032"/>
            <a:ext cx="1285884" cy="1285884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</p:pic>
      <p:sp>
        <p:nvSpPr>
          <p:cNvPr id="10" name="Кольцо 9"/>
          <p:cNvSpPr/>
          <p:nvPr/>
        </p:nvSpPr>
        <p:spPr>
          <a:xfrm rot="242916">
            <a:off x="6048231" y="5440594"/>
            <a:ext cx="1571636" cy="1428760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42916">
            <a:off x="5912913" y="5252118"/>
            <a:ext cx="1857388" cy="1785950"/>
          </a:xfrm>
          <a:prstGeom prst="donut">
            <a:avLst>
              <a:gd name="adj" fmla="val 11054"/>
            </a:avLst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4-конечная звезда 11"/>
          <p:cNvSpPr/>
          <p:nvPr/>
        </p:nvSpPr>
        <p:spPr>
          <a:xfrm rot="19322672">
            <a:off x="237869" y="450593"/>
            <a:ext cx="957160" cy="987231"/>
          </a:xfrm>
          <a:prstGeom prst="star4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2" name="Picture 4" descr="F:\Театр\obrazovanie_i_nauka_1.jpg"/>
          <p:cNvPicPr>
            <a:picLocks noChangeAspect="1" noChangeArrowheads="1"/>
          </p:cNvPicPr>
          <p:nvPr/>
        </p:nvPicPr>
        <p:blipFill>
          <a:blip r:embed="rId4" cstate="print">
            <a:lum bright="31000" contrast="-13000"/>
          </a:blip>
          <a:srcRect/>
          <a:stretch>
            <a:fillRect/>
          </a:stretch>
        </p:blipFill>
        <p:spPr bwMode="auto">
          <a:xfrm rot="2357023">
            <a:off x="6878131" y="2858292"/>
            <a:ext cx="1968077" cy="1643074"/>
          </a:xfrm>
          <a:prstGeom prst="rect">
            <a:avLst/>
          </a:prstGeom>
          <a:noFill/>
          <a:scene3d>
            <a:camera prst="isometricRightUp"/>
            <a:lightRig rig="threePt" dir="t"/>
          </a:scene3d>
          <a:sp3d>
            <a:bevelT w="114300" prst="artDeco"/>
          </a:sp3d>
        </p:spPr>
      </p:pic>
      <p:pic>
        <p:nvPicPr>
          <p:cNvPr id="2053" name="Picture 5" descr="F:\Театр\669bb4e7dede.jpg"/>
          <p:cNvPicPr>
            <a:picLocks noChangeAspect="1" noChangeArrowheads="1"/>
          </p:cNvPicPr>
          <p:nvPr/>
        </p:nvPicPr>
        <p:blipFill>
          <a:blip r:embed="rId5" cstate="print">
            <a:lum bright="16000" contrast="27000"/>
          </a:blip>
          <a:srcRect/>
          <a:stretch>
            <a:fillRect/>
          </a:stretch>
        </p:blipFill>
        <p:spPr bwMode="auto">
          <a:xfrm rot="21039486" flipH="1">
            <a:off x="6988941" y="955258"/>
            <a:ext cx="1657597" cy="2411025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sp3d>
            <a:bevelT/>
          </a:sp3d>
        </p:spPr>
      </p:pic>
      <p:sp>
        <p:nvSpPr>
          <p:cNvPr id="15" name="TextBox 14"/>
          <p:cNvSpPr txBox="1"/>
          <p:nvPr/>
        </p:nvSpPr>
        <p:spPr>
          <a:xfrm>
            <a:off x="857224" y="214311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Вручается 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2780928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>
                <a:latin typeface="Georgia" pitchFamily="18" charset="0"/>
              </a:rPr>
              <a:t>Солонинкиной</a:t>
            </a:r>
            <a:r>
              <a:rPr lang="ru-RU" sz="2400" b="1" i="1" dirty="0" smtClean="0">
                <a:latin typeface="Georgia" pitchFamily="18" charset="0"/>
              </a:rPr>
              <a:t> </a:t>
            </a:r>
            <a:br>
              <a:rPr lang="ru-RU" sz="2400" b="1" i="1" dirty="0" smtClean="0">
                <a:latin typeface="Georgia" pitchFamily="18" charset="0"/>
              </a:rPr>
            </a:br>
            <a:r>
              <a:rPr lang="ru-RU" sz="2400" b="1" i="1" dirty="0" smtClean="0">
                <a:latin typeface="Georgia" pitchFamily="18" charset="0"/>
              </a:rPr>
              <a:t>Ольге Николаевне</a:t>
            </a:r>
            <a:endParaRPr lang="ru-RU" sz="2400" b="1" i="1" dirty="0">
              <a:latin typeface="Georg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3573016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в память  о постановке  спектакля </a:t>
            </a:r>
            <a:r>
              <a:rPr lang="ru-RU" i="1" dirty="0" smtClean="0">
                <a:latin typeface="Georgia" pitchFamily="18" charset="0"/>
              </a:rPr>
              <a:t>«Михайло Ломоносов и его время» </a:t>
            </a:r>
            <a:r>
              <a:rPr lang="ru-RU" i="1" dirty="0" smtClean="0">
                <a:latin typeface="Georgia" pitchFamily="18" charset="0"/>
              </a:rPr>
              <a:t> ее воспитанниками 8 класса «Б»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5301208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 smtClean="0">
                <a:latin typeface="Georgia" pitchFamily="18" charset="0"/>
              </a:rPr>
              <a:t>Учитель музыки                                              Вовк Л.В.   </a:t>
            </a:r>
          </a:p>
          <a:p>
            <a:endParaRPr lang="ru-RU" sz="1200" i="1" dirty="0">
              <a:latin typeface="Georgia" pitchFamily="18" charset="0"/>
            </a:endParaRP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     </a:t>
            </a: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2013 год.                           </a:t>
            </a:r>
            <a:endParaRPr lang="ru-RU" sz="1200" i="1" dirty="0">
              <a:latin typeface="Georgia" pitchFamily="18" charset="0"/>
            </a:endParaRPr>
          </a:p>
        </p:txBody>
      </p:sp>
      <p:pic>
        <p:nvPicPr>
          <p:cNvPr id="2050" name="Picture 2" descr="F:\Театр\news_2011_11_18_1_b.jpg"/>
          <p:cNvPicPr>
            <a:picLocks noChangeAspect="1" noChangeArrowheads="1"/>
          </p:cNvPicPr>
          <p:nvPr/>
        </p:nvPicPr>
        <p:blipFill>
          <a:blip r:embed="rId6" cstate="print">
            <a:lum bright="23000" contrast="50000"/>
          </a:blip>
          <a:srcRect/>
          <a:stretch>
            <a:fillRect/>
          </a:stretch>
        </p:blipFill>
        <p:spPr bwMode="auto">
          <a:xfrm rot="19443997">
            <a:off x="4647350" y="1262990"/>
            <a:ext cx="2702264" cy="3096344"/>
          </a:xfrm>
          <a:prstGeom prst="rect">
            <a:avLst/>
          </a:prstGeom>
          <a:noFill/>
          <a:ln w="5715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9" name="Прямоугольник 18"/>
          <p:cNvSpPr/>
          <p:nvPr/>
        </p:nvSpPr>
        <p:spPr>
          <a:xfrm>
            <a:off x="107504" y="908720"/>
            <a:ext cx="4392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E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Грамота</a:t>
            </a:r>
            <a:endParaRPr lang="ru-RU" sz="32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9E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188640"/>
            <a:ext cx="24782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716016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076056" y="4509120"/>
            <a:ext cx="374441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Премьера состоялась</a:t>
            </a:r>
          </a:p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 21 мая 2013  г.</a:t>
            </a:r>
          </a:p>
          <a:p>
            <a:pPr algn="ctr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актовом зале </a:t>
            </a:r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школы № 799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0" name="4-конечная звезда 19"/>
          <p:cNvSpPr/>
          <p:nvPr/>
        </p:nvSpPr>
        <p:spPr>
          <a:xfrm rot="645618">
            <a:off x="256832" y="553992"/>
            <a:ext cx="914400" cy="914400"/>
          </a:xfrm>
          <a:prstGeom prst="star4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>
            <a:off x="4572000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1472" y="357166"/>
            <a:ext cx="3429024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400" i="1" dirty="0" smtClean="0">
              <a:latin typeface="Garamond" pitchFamily="18" charset="0"/>
              <a:cs typeface="Arabic Typesetting" pitchFamily="66" charset="-78"/>
            </a:endParaRP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юноши питают.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Отраду старым подают,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счастливой жизни украшают,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несчастной случай берегут;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домашних трудностях утеха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И в дальних </a:t>
            </a:r>
            <a:r>
              <a:rPr lang="ru-RU" sz="2400" i="1" dirty="0" err="1" smtClean="0">
                <a:latin typeface="Garamond" pitchFamily="18" charset="0"/>
                <a:cs typeface="Arabic Typesetting" pitchFamily="66" charset="-78"/>
              </a:rPr>
              <a:t>странствах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 не помеха.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пользуют везде,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Среди народов и в пустыне,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градском шуму и наедине,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покое  сладки и в труде.</a:t>
            </a:r>
            <a:endParaRPr lang="ru-RU" sz="2400" i="1" dirty="0">
              <a:latin typeface="Garamond" pitchFamily="18" charset="0"/>
              <a:cs typeface="Arabic Typesetting" pitchFamily="66" charset="-78"/>
            </a:endParaRPr>
          </a:p>
        </p:txBody>
      </p:sp>
      <p:sp>
        <p:nvSpPr>
          <p:cNvPr id="27" name="Кольцо 26"/>
          <p:cNvSpPr/>
          <p:nvPr/>
        </p:nvSpPr>
        <p:spPr>
          <a:xfrm rot="242916">
            <a:off x="4756548" y="2848285"/>
            <a:ext cx="1806712" cy="1244298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20869434">
            <a:off x="5013396" y="3147985"/>
            <a:ext cx="13260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8</a:t>
            </a:r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«Б»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075" name="Picture 3" descr="C:\Users\Люба\Pictures\NVE00070.pn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 l="10330" t="18806" r="8295"/>
          <a:stretch>
            <a:fillRect/>
          </a:stretch>
        </p:blipFill>
        <p:spPr bwMode="auto">
          <a:xfrm>
            <a:off x="4857752" y="500042"/>
            <a:ext cx="2672970" cy="200026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6" name="Picture 4" descr="C:\Users\Люба\Pictures\NVE00102.pn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 t="54069" r="9313" b="7956"/>
          <a:stretch>
            <a:fillRect/>
          </a:stretch>
        </p:blipFill>
        <p:spPr bwMode="auto">
          <a:xfrm>
            <a:off x="4703788" y="5000636"/>
            <a:ext cx="4297368" cy="134962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290" name="Picture 2" descr="C:\Users\Люба\Pictures\NVE00110f.png"/>
          <p:cNvPicPr>
            <a:picLocks noChangeAspect="1" noChangeArrowheads="1"/>
          </p:cNvPicPr>
          <p:nvPr/>
        </p:nvPicPr>
        <p:blipFill>
          <a:blip r:embed="rId5" cstate="print">
            <a:lum bright="10000" contrast="40000"/>
          </a:blip>
          <a:srcRect/>
          <a:stretch>
            <a:fillRect/>
          </a:stretch>
        </p:blipFill>
        <p:spPr bwMode="auto">
          <a:xfrm>
            <a:off x="6215074" y="2714620"/>
            <a:ext cx="2654294" cy="1990721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Люба\Pictures\NVE00110f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rot="16200000">
            <a:off x="-83376" y="1369204"/>
            <a:ext cx="4667282" cy="3500462"/>
          </a:xfrm>
          <a:prstGeom prst="rect">
            <a:avLst/>
          </a:prstGeom>
          <a:noFill/>
        </p:spPr>
      </p:pic>
      <p:pic>
        <p:nvPicPr>
          <p:cNvPr id="3" name="Picture 2" descr="C:\Users\Люба\Pictures\NVE00110f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rot="16200000">
            <a:off x="4417218" y="1369205"/>
            <a:ext cx="4667282" cy="350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руглая лента лицом вниз 4"/>
          <p:cNvSpPr/>
          <p:nvPr/>
        </p:nvSpPr>
        <p:spPr>
          <a:xfrm>
            <a:off x="0" y="260648"/>
            <a:ext cx="4572000" cy="1440160"/>
          </a:xfrm>
          <a:prstGeom prst="ellipseRibbon">
            <a:avLst>
              <a:gd name="adj1" fmla="val 34165"/>
              <a:gd name="adj2" fmla="val 50000"/>
              <a:gd name="adj3" fmla="val 30502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b="1" i="1" cap="all" dirty="0" smtClean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abriola" pitchFamily="82" charset="0"/>
            </a:endParaRPr>
          </a:p>
          <a:p>
            <a:pPr algn="ctr"/>
            <a:endParaRPr lang="ru-RU" sz="4000" dirty="0">
              <a:solidFill>
                <a:srgbClr val="00B0F0"/>
              </a:solidFill>
            </a:endParaRPr>
          </a:p>
        </p:txBody>
      </p:sp>
      <p:pic>
        <p:nvPicPr>
          <p:cNvPr id="2051" name="Picture 3" descr="F:\Театр\image4412749.jpg"/>
          <p:cNvPicPr>
            <a:picLocks noChangeAspect="1" noChangeArrowheads="1"/>
          </p:cNvPicPr>
          <p:nvPr/>
        </p:nvPicPr>
        <p:blipFill>
          <a:blip r:embed="rId3" cstate="print">
            <a:lum bright="26000" contrast="1000"/>
          </a:blip>
          <a:srcRect/>
          <a:stretch>
            <a:fillRect/>
          </a:stretch>
        </p:blipFill>
        <p:spPr bwMode="auto">
          <a:xfrm rot="242916">
            <a:off x="6187425" y="5528327"/>
            <a:ext cx="1285884" cy="1285884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</p:pic>
      <p:sp>
        <p:nvSpPr>
          <p:cNvPr id="10" name="Кольцо 9"/>
          <p:cNvSpPr/>
          <p:nvPr/>
        </p:nvSpPr>
        <p:spPr>
          <a:xfrm rot="242916">
            <a:off x="6048231" y="5440594"/>
            <a:ext cx="1571636" cy="1428760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42916">
            <a:off x="5912913" y="5252118"/>
            <a:ext cx="1857388" cy="1785950"/>
          </a:xfrm>
          <a:prstGeom prst="donut">
            <a:avLst>
              <a:gd name="adj" fmla="val 11054"/>
            </a:avLst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4-конечная звезда 11"/>
          <p:cNvSpPr/>
          <p:nvPr/>
        </p:nvSpPr>
        <p:spPr>
          <a:xfrm rot="19322672">
            <a:off x="237869" y="450593"/>
            <a:ext cx="957160" cy="987231"/>
          </a:xfrm>
          <a:prstGeom prst="star4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2" name="Picture 4" descr="F:\Театр\obrazovanie_i_nauka_1.jpg"/>
          <p:cNvPicPr>
            <a:picLocks noChangeAspect="1" noChangeArrowheads="1"/>
          </p:cNvPicPr>
          <p:nvPr/>
        </p:nvPicPr>
        <p:blipFill>
          <a:blip r:embed="rId4" cstate="print">
            <a:lum bright="31000" contrast="-13000"/>
          </a:blip>
          <a:srcRect/>
          <a:stretch>
            <a:fillRect/>
          </a:stretch>
        </p:blipFill>
        <p:spPr bwMode="auto">
          <a:xfrm rot="2357023">
            <a:off x="6878131" y="2858292"/>
            <a:ext cx="1968077" cy="1643074"/>
          </a:xfrm>
          <a:prstGeom prst="rect">
            <a:avLst/>
          </a:prstGeom>
          <a:noFill/>
          <a:scene3d>
            <a:camera prst="isometricRightUp"/>
            <a:lightRig rig="threePt" dir="t"/>
          </a:scene3d>
          <a:sp3d>
            <a:bevelT w="114300" prst="artDeco"/>
          </a:sp3d>
        </p:spPr>
      </p:pic>
      <p:pic>
        <p:nvPicPr>
          <p:cNvPr id="2053" name="Picture 5" descr="F:\Театр\669bb4e7dede.jpg"/>
          <p:cNvPicPr>
            <a:picLocks noChangeAspect="1" noChangeArrowheads="1"/>
          </p:cNvPicPr>
          <p:nvPr/>
        </p:nvPicPr>
        <p:blipFill>
          <a:blip r:embed="rId5" cstate="print">
            <a:lum bright="16000" contrast="27000"/>
          </a:blip>
          <a:srcRect/>
          <a:stretch>
            <a:fillRect/>
          </a:stretch>
        </p:blipFill>
        <p:spPr bwMode="auto">
          <a:xfrm rot="21039486" flipH="1">
            <a:off x="6988941" y="955258"/>
            <a:ext cx="1657597" cy="2411025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sp3d>
            <a:bevelT/>
          </a:sp3d>
        </p:spPr>
      </p:pic>
      <p:sp>
        <p:nvSpPr>
          <p:cNvPr id="15" name="TextBox 14"/>
          <p:cNvSpPr txBox="1"/>
          <p:nvPr/>
        </p:nvSpPr>
        <p:spPr>
          <a:xfrm>
            <a:off x="539552" y="21328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Награждается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560" y="278092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smtClean="0">
                <a:latin typeface="Georgia" pitchFamily="18" charset="0"/>
              </a:rPr>
              <a:t>Диречин</a:t>
            </a:r>
            <a:r>
              <a:rPr lang="ru-RU" sz="2400" b="1" i="1" dirty="0" smtClean="0">
                <a:latin typeface="Georgia" pitchFamily="18" charset="0"/>
              </a:rPr>
              <a:t> Максим</a:t>
            </a:r>
            <a:endParaRPr lang="ru-RU" sz="2400" b="1" i="1" dirty="0"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5301208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Georgia" pitchFamily="18" charset="0"/>
              </a:rPr>
              <a:t>ИО директора   школы № 799                    Безрукова Г.К.</a:t>
            </a: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 smtClean="0">
                <a:latin typeface="Georgia" pitchFamily="18" charset="0"/>
              </a:rPr>
              <a:t>Учитель музыки                                              Вовк Л.В.   </a:t>
            </a:r>
          </a:p>
          <a:p>
            <a:endParaRPr lang="ru-RU" sz="1200" i="1" dirty="0">
              <a:latin typeface="Georgia" pitchFamily="18" charset="0"/>
            </a:endParaRP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     </a:t>
            </a: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2013 год.                           </a:t>
            </a:r>
            <a:endParaRPr lang="ru-RU" sz="1200" i="1" dirty="0">
              <a:latin typeface="Georgia" pitchFamily="18" charset="0"/>
            </a:endParaRPr>
          </a:p>
        </p:txBody>
      </p:sp>
      <p:pic>
        <p:nvPicPr>
          <p:cNvPr id="2050" name="Picture 2" descr="F:\Театр\news_2011_11_18_1_b.jpg"/>
          <p:cNvPicPr>
            <a:picLocks noChangeAspect="1" noChangeArrowheads="1"/>
          </p:cNvPicPr>
          <p:nvPr/>
        </p:nvPicPr>
        <p:blipFill>
          <a:blip r:embed="rId6" cstate="print">
            <a:lum bright="23000" contrast="50000"/>
          </a:blip>
          <a:srcRect/>
          <a:stretch>
            <a:fillRect/>
          </a:stretch>
        </p:blipFill>
        <p:spPr bwMode="auto">
          <a:xfrm rot="19443997">
            <a:off x="4647350" y="1262990"/>
            <a:ext cx="2702264" cy="3096344"/>
          </a:xfrm>
          <a:prstGeom prst="rect">
            <a:avLst/>
          </a:prstGeom>
          <a:noFill/>
          <a:ln w="5715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9" name="Прямоугольник 18"/>
          <p:cNvSpPr/>
          <p:nvPr/>
        </p:nvSpPr>
        <p:spPr>
          <a:xfrm>
            <a:off x="107504" y="908720"/>
            <a:ext cx="4392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E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Грамота</a:t>
            </a:r>
            <a:endParaRPr lang="ru-RU" sz="32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9E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188640"/>
            <a:ext cx="24782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716016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508104" y="4797152"/>
            <a:ext cx="26806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Премьера – 21 мая 2013  г.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357301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за пропаганду достижений  России </a:t>
            </a:r>
            <a:r>
              <a:rPr lang="en-US" i="1" dirty="0" smtClean="0">
                <a:latin typeface="Georgia" pitchFamily="18" charset="0"/>
              </a:rPr>
              <a:t>XVIII </a:t>
            </a:r>
            <a:r>
              <a:rPr lang="ru-RU" i="1" dirty="0" smtClean="0">
                <a:latin typeface="Georgia" pitchFamily="18" charset="0"/>
              </a:rPr>
              <a:t>века в области культуры   и участие в спектакле «Михайло Ломоносов и его время» 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23" name="4-конечная звезда 22"/>
          <p:cNvSpPr/>
          <p:nvPr/>
        </p:nvSpPr>
        <p:spPr>
          <a:xfrm rot="645618">
            <a:off x="256832" y="553992"/>
            <a:ext cx="914400" cy="914400"/>
          </a:xfrm>
          <a:prstGeom prst="star4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>
            <a:off x="4572000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Люба\Pictures\NVE00078.png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 l="5086" t="37975" r="6419" b="13200"/>
          <a:stretch>
            <a:fillRect/>
          </a:stretch>
        </p:blipFill>
        <p:spPr bwMode="auto">
          <a:xfrm>
            <a:off x="5143504" y="4857760"/>
            <a:ext cx="3429024" cy="141890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3" name="TextBox 22"/>
          <p:cNvSpPr txBox="1"/>
          <p:nvPr/>
        </p:nvSpPr>
        <p:spPr>
          <a:xfrm>
            <a:off x="571472" y="357166"/>
            <a:ext cx="3429024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400" i="1" dirty="0" smtClean="0">
              <a:latin typeface="Garamond" pitchFamily="18" charset="0"/>
              <a:cs typeface="Arabic Typesetting" pitchFamily="66" charset="-78"/>
            </a:endParaRP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юноши питают.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Отраду старым подают,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счастливой жизни украшают,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несчастной случай берегут;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домашних трудностях утеха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И в дальних </a:t>
            </a:r>
            <a:r>
              <a:rPr lang="ru-RU" sz="2400" i="1" dirty="0" err="1" smtClean="0">
                <a:latin typeface="Garamond" pitchFamily="18" charset="0"/>
                <a:cs typeface="Arabic Typesetting" pitchFamily="66" charset="-78"/>
              </a:rPr>
              <a:t>странствах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 не помеха.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пользуют везде,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Среди народов и в пустыне,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градском шуму и наедине,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покое  сладки и в труде.</a:t>
            </a:r>
            <a:endParaRPr lang="ru-RU" sz="2400" i="1" dirty="0">
              <a:latin typeface="Garamond" pitchFamily="18" charset="0"/>
              <a:cs typeface="Arabic Typesetting" pitchFamily="66" charset="-78"/>
            </a:endParaRPr>
          </a:p>
        </p:txBody>
      </p:sp>
      <p:sp>
        <p:nvSpPr>
          <p:cNvPr id="27" name="Кольцо 26"/>
          <p:cNvSpPr/>
          <p:nvPr/>
        </p:nvSpPr>
        <p:spPr>
          <a:xfrm rot="242916">
            <a:off x="5009632" y="2705409"/>
            <a:ext cx="1806712" cy="1244298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20869434">
            <a:off x="5302676" y="3005109"/>
            <a:ext cx="12536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5</a:t>
            </a:r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«Г»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051" name="Picture 3" descr="C:\Users\Люба\Pictures\NVE00107.pn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/>
          <a:stretch>
            <a:fillRect/>
          </a:stretch>
        </p:blipFill>
        <p:spPr bwMode="auto">
          <a:xfrm>
            <a:off x="4929190" y="500042"/>
            <a:ext cx="2511418" cy="188356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2" name="Picture 4" descr="C:\Users\Люба\Pictures\NVE00107.png"/>
          <p:cNvPicPr>
            <a:picLocks noChangeAspect="1" noChangeArrowheads="1"/>
          </p:cNvPicPr>
          <p:nvPr/>
        </p:nvPicPr>
        <p:blipFill>
          <a:blip r:embed="rId5" cstate="print">
            <a:lum bright="20000" contrast="40000"/>
          </a:blip>
          <a:srcRect l="27622" t="59494" r="55086"/>
          <a:stretch>
            <a:fillRect/>
          </a:stretch>
        </p:blipFill>
        <p:spPr bwMode="auto">
          <a:xfrm>
            <a:off x="6929454" y="2643182"/>
            <a:ext cx="1157351" cy="2033290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руглая лента лицом вниз 4"/>
          <p:cNvSpPr/>
          <p:nvPr/>
        </p:nvSpPr>
        <p:spPr>
          <a:xfrm>
            <a:off x="0" y="260648"/>
            <a:ext cx="4572000" cy="1440160"/>
          </a:xfrm>
          <a:prstGeom prst="ellipseRibbon">
            <a:avLst>
              <a:gd name="adj1" fmla="val 34165"/>
              <a:gd name="adj2" fmla="val 50000"/>
              <a:gd name="adj3" fmla="val 30502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b="1" i="1" cap="all" dirty="0" smtClean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abriola" pitchFamily="82" charset="0"/>
            </a:endParaRPr>
          </a:p>
          <a:p>
            <a:pPr algn="ctr"/>
            <a:endParaRPr lang="ru-RU" sz="4000" dirty="0">
              <a:solidFill>
                <a:srgbClr val="00B0F0"/>
              </a:solidFill>
            </a:endParaRPr>
          </a:p>
        </p:txBody>
      </p:sp>
      <p:pic>
        <p:nvPicPr>
          <p:cNvPr id="2051" name="Picture 3" descr="F:\Театр\image4412749.jpg"/>
          <p:cNvPicPr>
            <a:picLocks noChangeAspect="1" noChangeArrowheads="1"/>
          </p:cNvPicPr>
          <p:nvPr/>
        </p:nvPicPr>
        <p:blipFill>
          <a:blip r:embed="rId3" cstate="print">
            <a:lum bright="26000" contrast="1000"/>
          </a:blip>
          <a:srcRect/>
          <a:stretch>
            <a:fillRect/>
          </a:stretch>
        </p:blipFill>
        <p:spPr bwMode="auto">
          <a:xfrm rot="242916">
            <a:off x="6199349" y="5512032"/>
            <a:ext cx="1285884" cy="1285884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</p:pic>
      <p:sp>
        <p:nvSpPr>
          <p:cNvPr id="10" name="Кольцо 9"/>
          <p:cNvSpPr/>
          <p:nvPr/>
        </p:nvSpPr>
        <p:spPr>
          <a:xfrm rot="242916">
            <a:off x="6048231" y="5440594"/>
            <a:ext cx="1571636" cy="1428760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42916">
            <a:off x="5912913" y="5252118"/>
            <a:ext cx="1857388" cy="1785950"/>
          </a:xfrm>
          <a:prstGeom prst="donut">
            <a:avLst>
              <a:gd name="adj" fmla="val 11054"/>
            </a:avLst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4-конечная звезда 11"/>
          <p:cNvSpPr/>
          <p:nvPr/>
        </p:nvSpPr>
        <p:spPr>
          <a:xfrm rot="19322672">
            <a:off x="237869" y="450593"/>
            <a:ext cx="957160" cy="987231"/>
          </a:xfrm>
          <a:prstGeom prst="star4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2" name="Picture 4" descr="F:\Театр\obrazovanie_i_nauka_1.jpg"/>
          <p:cNvPicPr>
            <a:picLocks noChangeAspect="1" noChangeArrowheads="1"/>
          </p:cNvPicPr>
          <p:nvPr/>
        </p:nvPicPr>
        <p:blipFill>
          <a:blip r:embed="rId4" cstate="print">
            <a:lum bright="31000" contrast="-13000"/>
          </a:blip>
          <a:srcRect/>
          <a:stretch>
            <a:fillRect/>
          </a:stretch>
        </p:blipFill>
        <p:spPr bwMode="auto">
          <a:xfrm rot="2357023">
            <a:off x="6878131" y="2858292"/>
            <a:ext cx="1968077" cy="1643074"/>
          </a:xfrm>
          <a:prstGeom prst="rect">
            <a:avLst/>
          </a:prstGeom>
          <a:noFill/>
          <a:scene3d>
            <a:camera prst="isometricRightUp"/>
            <a:lightRig rig="threePt" dir="t"/>
          </a:scene3d>
          <a:sp3d>
            <a:bevelT w="114300" prst="artDeco"/>
          </a:sp3d>
        </p:spPr>
      </p:pic>
      <p:pic>
        <p:nvPicPr>
          <p:cNvPr id="2053" name="Picture 5" descr="F:\Театр\669bb4e7dede.jpg"/>
          <p:cNvPicPr>
            <a:picLocks noChangeAspect="1" noChangeArrowheads="1"/>
          </p:cNvPicPr>
          <p:nvPr/>
        </p:nvPicPr>
        <p:blipFill>
          <a:blip r:embed="rId5" cstate="print">
            <a:lum bright="16000" contrast="27000"/>
          </a:blip>
          <a:srcRect/>
          <a:stretch>
            <a:fillRect/>
          </a:stretch>
        </p:blipFill>
        <p:spPr bwMode="auto">
          <a:xfrm rot="21039486" flipH="1">
            <a:off x="6988941" y="955258"/>
            <a:ext cx="1657597" cy="2411025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sp3d>
            <a:bevelT/>
          </a:sp3d>
        </p:spPr>
      </p:pic>
      <p:sp>
        <p:nvSpPr>
          <p:cNvPr id="15" name="TextBox 14"/>
          <p:cNvSpPr txBox="1"/>
          <p:nvPr/>
        </p:nvSpPr>
        <p:spPr>
          <a:xfrm>
            <a:off x="539552" y="21328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Награждается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560" y="278092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>
                <a:latin typeface="Georgia" pitchFamily="18" charset="0"/>
              </a:rPr>
              <a:t>Айзятова</a:t>
            </a:r>
            <a:r>
              <a:rPr lang="ru-RU" sz="2400" b="1" i="1" dirty="0" smtClean="0">
                <a:latin typeface="Georgia" pitchFamily="18" charset="0"/>
              </a:rPr>
              <a:t> Венера</a:t>
            </a:r>
            <a:endParaRPr lang="ru-RU" sz="2400" b="1" i="1" dirty="0"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5301208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Georgia" pitchFamily="18" charset="0"/>
              </a:rPr>
              <a:t>ИО директора   школы № 799                    Безрукова Г.К.</a:t>
            </a: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 smtClean="0">
                <a:latin typeface="Georgia" pitchFamily="18" charset="0"/>
              </a:rPr>
              <a:t>Учитель музыки                                              Вовк Л.В.   </a:t>
            </a:r>
          </a:p>
          <a:p>
            <a:endParaRPr lang="ru-RU" sz="1200" i="1" dirty="0">
              <a:latin typeface="Georgia" pitchFamily="18" charset="0"/>
            </a:endParaRP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     </a:t>
            </a: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2013 год.                           </a:t>
            </a:r>
            <a:endParaRPr lang="ru-RU" sz="1200" i="1" dirty="0">
              <a:latin typeface="Georgia" pitchFamily="18" charset="0"/>
            </a:endParaRPr>
          </a:p>
        </p:txBody>
      </p:sp>
      <p:pic>
        <p:nvPicPr>
          <p:cNvPr id="2050" name="Picture 2" descr="F:\Театр\news_2011_11_18_1_b.jpg"/>
          <p:cNvPicPr>
            <a:picLocks noChangeAspect="1" noChangeArrowheads="1"/>
          </p:cNvPicPr>
          <p:nvPr/>
        </p:nvPicPr>
        <p:blipFill>
          <a:blip r:embed="rId6" cstate="print">
            <a:lum bright="23000" contrast="50000"/>
          </a:blip>
          <a:srcRect/>
          <a:stretch>
            <a:fillRect/>
          </a:stretch>
        </p:blipFill>
        <p:spPr bwMode="auto">
          <a:xfrm rot="19443997">
            <a:off x="4647350" y="1262990"/>
            <a:ext cx="2702264" cy="3096344"/>
          </a:xfrm>
          <a:prstGeom prst="rect">
            <a:avLst/>
          </a:prstGeom>
          <a:noFill/>
          <a:ln w="5715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9" name="Прямоугольник 18"/>
          <p:cNvSpPr/>
          <p:nvPr/>
        </p:nvSpPr>
        <p:spPr>
          <a:xfrm>
            <a:off x="107504" y="908720"/>
            <a:ext cx="4392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E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Грамота</a:t>
            </a:r>
            <a:endParaRPr lang="ru-RU" sz="32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9E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188640"/>
            <a:ext cx="24782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716016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508104" y="4797152"/>
            <a:ext cx="26806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Премьера – 21 мая 2013  г.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357301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за пропаганду достижений  России </a:t>
            </a:r>
            <a:r>
              <a:rPr lang="en-US" i="1" dirty="0" smtClean="0">
                <a:latin typeface="Georgia" pitchFamily="18" charset="0"/>
              </a:rPr>
              <a:t>XVIII </a:t>
            </a:r>
            <a:r>
              <a:rPr lang="ru-RU" i="1" dirty="0" smtClean="0">
                <a:latin typeface="Georgia" pitchFamily="18" charset="0"/>
              </a:rPr>
              <a:t>века в области культуры   и участие в спектакле «Михайло Ломоносов и его время» 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23" name="4-конечная звезда 22"/>
          <p:cNvSpPr/>
          <p:nvPr/>
        </p:nvSpPr>
        <p:spPr>
          <a:xfrm rot="645618">
            <a:off x="256832" y="553992"/>
            <a:ext cx="914400" cy="914400"/>
          </a:xfrm>
          <a:prstGeom prst="star4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>
            <a:off x="4572000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1472" y="357166"/>
            <a:ext cx="3429024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400" i="1" dirty="0" smtClean="0">
              <a:latin typeface="Garamond" pitchFamily="18" charset="0"/>
              <a:cs typeface="Arabic Typesetting" pitchFamily="66" charset="-78"/>
            </a:endParaRP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юноши питают.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Отраду старым подают,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счастливой жизни украшают,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несчастной случай берегут;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домашних трудностях утеха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И в дальних </a:t>
            </a:r>
            <a:r>
              <a:rPr lang="ru-RU" sz="2400" i="1" dirty="0" err="1" smtClean="0">
                <a:latin typeface="Garamond" pitchFamily="18" charset="0"/>
                <a:cs typeface="Arabic Typesetting" pitchFamily="66" charset="-78"/>
              </a:rPr>
              <a:t>странствах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 не помеха.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пользуют везде,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Среди народов и в пустыне,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градском шуму и наедине,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покое  сладки и в труде.</a:t>
            </a:r>
            <a:endParaRPr lang="ru-RU" sz="2400" i="1" dirty="0">
              <a:latin typeface="Garamond" pitchFamily="18" charset="0"/>
              <a:cs typeface="Arabic Typesetting" pitchFamily="66" charset="-78"/>
            </a:endParaRPr>
          </a:p>
        </p:txBody>
      </p:sp>
      <p:sp>
        <p:nvSpPr>
          <p:cNvPr id="27" name="Кольцо 26"/>
          <p:cNvSpPr/>
          <p:nvPr/>
        </p:nvSpPr>
        <p:spPr>
          <a:xfrm rot="242916">
            <a:off x="4756548" y="3408359"/>
            <a:ext cx="1806712" cy="1244298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20869434">
            <a:off x="5013396" y="3708059"/>
            <a:ext cx="13260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8</a:t>
            </a:r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«Б»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" name="Picture 2" descr="C:\Users\Люба\Pictures\NVE00082.png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 l="49910" t="27857" r="14108"/>
          <a:stretch>
            <a:fillRect/>
          </a:stretch>
        </p:blipFill>
        <p:spPr bwMode="auto">
          <a:xfrm>
            <a:off x="6858016" y="2357430"/>
            <a:ext cx="1596995" cy="2401489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3075" name="Picture 3" descr="C:\Users\Люба\Pictures\NVE00070.png"/>
          <p:cNvPicPr>
            <a:picLocks noChangeAspect="1" noChangeArrowheads="1"/>
          </p:cNvPicPr>
          <p:nvPr/>
        </p:nvPicPr>
        <p:blipFill>
          <a:blip r:embed="rId4" cstate="print">
            <a:lum bright="20000" contrast="30000"/>
          </a:blip>
          <a:srcRect l="10330" t="18806" r="8295"/>
          <a:stretch>
            <a:fillRect/>
          </a:stretch>
        </p:blipFill>
        <p:spPr bwMode="auto">
          <a:xfrm>
            <a:off x="4929190" y="357166"/>
            <a:ext cx="2672970" cy="200026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6" name="Picture 4" descr="C:\Users\Люба\Pictures\NVE00102.png"/>
          <p:cNvPicPr>
            <a:picLocks noChangeAspect="1" noChangeArrowheads="1"/>
          </p:cNvPicPr>
          <p:nvPr/>
        </p:nvPicPr>
        <p:blipFill>
          <a:blip r:embed="rId5" cstate="print">
            <a:lum bright="20000" contrast="40000"/>
          </a:blip>
          <a:srcRect t="54069" r="9313" b="7956"/>
          <a:stretch>
            <a:fillRect/>
          </a:stretch>
        </p:blipFill>
        <p:spPr bwMode="auto">
          <a:xfrm>
            <a:off x="4703788" y="5000636"/>
            <a:ext cx="4297368" cy="134962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руглая лента лицом вниз 4"/>
          <p:cNvSpPr/>
          <p:nvPr/>
        </p:nvSpPr>
        <p:spPr>
          <a:xfrm>
            <a:off x="0" y="260648"/>
            <a:ext cx="4572000" cy="1440160"/>
          </a:xfrm>
          <a:prstGeom prst="ellipseRibbon">
            <a:avLst>
              <a:gd name="adj1" fmla="val 34165"/>
              <a:gd name="adj2" fmla="val 50000"/>
              <a:gd name="adj3" fmla="val 30502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b="1" i="1" cap="all" dirty="0" smtClean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abriola" pitchFamily="82" charset="0"/>
            </a:endParaRPr>
          </a:p>
          <a:p>
            <a:pPr algn="ctr"/>
            <a:endParaRPr lang="ru-RU" sz="4000" dirty="0">
              <a:solidFill>
                <a:srgbClr val="00B0F0"/>
              </a:solidFill>
            </a:endParaRPr>
          </a:p>
        </p:txBody>
      </p:sp>
      <p:pic>
        <p:nvPicPr>
          <p:cNvPr id="2051" name="Picture 3" descr="F:\Театр\image4412749.jpg"/>
          <p:cNvPicPr>
            <a:picLocks noChangeAspect="1" noChangeArrowheads="1"/>
          </p:cNvPicPr>
          <p:nvPr/>
        </p:nvPicPr>
        <p:blipFill>
          <a:blip r:embed="rId3" cstate="print">
            <a:lum bright="26000" contrast="1000"/>
          </a:blip>
          <a:srcRect/>
          <a:stretch>
            <a:fillRect/>
          </a:stretch>
        </p:blipFill>
        <p:spPr bwMode="auto">
          <a:xfrm rot="242916">
            <a:off x="6199349" y="5512032"/>
            <a:ext cx="1285884" cy="1285884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</p:pic>
      <p:sp>
        <p:nvSpPr>
          <p:cNvPr id="10" name="Кольцо 9"/>
          <p:cNvSpPr/>
          <p:nvPr/>
        </p:nvSpPr>
        <p:spPr>
          <a:xfrm rot="242916">
            <a:off x="6048231" y="5440594"/>
            <a:ext cx="1571636" cy="1428760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42916">
            <a:off x="5912913" y="5252118"/>
            <a:ext cx="1857388" cy="1785950"/>
          </a:xfrm>
          <a:prstGeom prst="donut">
            <a:avLst>
              <a:gd name="adj" fmla="val 11054"/>
            </a:avLst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4-конечная звезда 11"/>
          <p:cNvSpPr/>
          <p:nvPr/>
        </p:nvSpPr>
        <p:spPr>
          <a:xfrm rot="19322672">
            <a:off x="237869" y="450593"/>
            <a:ext cx="957160" cy="987231"/>
          </a:xfrm>
          <a:prstGeom prst="star4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2" name="Picture 4" descr="F:\Театр\obrazovanie_i_nauka_1.jpg"/>
          <p:cNvPicPr>
            <a:picLocks noChangeAspect="1" noChangeArrowheads="1"/>
          </p:cNvPicPr>
          <p:nvPr/>
        </p:nvPicPr>
        <p:blipFill>
          <a:blip r:embed="rId4" cstate="print">
            <a:lum bright="31000" contrast="-13000"/>
          </a:blip>
          <a:srcRect/>
          <a:stretch>
            <a:fillRect/>
          </a:stretch>
        </p:blipFill>
        <p:spPr bwMode="auto">
          <a:xfrm rot="2357023">
            <a:off x="6878131" y="2858292"/>
            <a:ext cx="1968077" cy="1643074"/>
          </a:xfrm>
          <a:prstGeom prst="rect">
            <a:avLst/>
          </a:prstGeom>
          <a:noFill/>
          <a:scene3d>
            <a:camera prst="isometricRightUp"/>
            <a:lightRig rig="threePt" dir="t"/>
          </a:scene3d>
          <a:sp3d>
            <a:bevelT w="114300" prst="artDeco"/>
          </a:sp3d>
        </p:spPr>
      </p:pic>
      <p:pic>
        <p:nvPicPr>
          <p:cNvPr id="2053" name="Picture 5" descr="F:\Театр\669bb4e7dede.jpg"/>
          <p:cNvPicPr>
            <a:picLocks noChangeAspect="1" noChangeArrowheads="1"/>
          </p:cNvPicPr>
          <p:nvPr/>
        </p:nvPicPr>
        <p:blipFill>
          <a:blip r:embed="rId5" cstate="print">
            <a:lum bright="16000" contrast="27000"/>
          </a:blip>
          <a:srcRect/>
          <a:stretch>
            <a:fillRect/>
          </a:stretch>
        </p:blipFill>
        <p:spPr bwMode="auto">
          <a:xfrm rot="21039486" flipH="1">
            <a:off x="6988941" y="955258"/>
            <a:ext cx="1657597" cy="2411025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sp3d>
            <a:bevelT/>
          </a:sp3d>
        </p:spPr>
      </p:pic>
      <p:sp>
        <p:nvSpPr>
          <p:cNvPr id="15" name="TextBox 14"/>
          <p:cNvSpPr txBox="1"/>
          <p:nvPr/>
        </p:nvSpPr>
        <p:spPr>
          <a:xfrm>
            <a:off x="539552" y="21328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Награждается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560" y="278092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>
                <a:latin typeface="Georgia" pitchFamily="18" charset="0"/>
              </a:rPr>
              <a:t>Корнейчев</a:t>
            </a:r>
            <a:r>
              <a:rPr lang="ru-RU" sz="2400" b="1" i="1" dirty="0" smtClean="0">
                <a:latin typeface="Georgia" pitchFamily="18" charset="0"/>
              </a:rPr>
              <a:t> Егор</a:t>
            </a:r>
            <a:endParaRPr lang="ru-RU" sz="2400" b="1" i="1" dirty="0"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5301208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Georgia" pitchFamily="18" charset="0"/>
              </a:rPr>
              <a:t>ИО директора   школы № 799                    Безрукова Г.К.</a:t>
            </a: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 smtClean="0">
                <a:latin typeface="Georgia" pitchFamily="18" charset="0"/>
              </a:rPr>
              <a:t>Учитель музыки                                              Вовк Л.В.   </a:t>
            </a:r>
          </a:p>
          <a:p>
            <a:endParaRPr lang="ru-RU" sz="1200" i="1" dirty="0">
              <a:latin typeface="Georgia" pitchFamily="18" charset="0"/>
            </a:endParaRP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     </a:t>
            </a: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2013 год.                           </a:t>
            </a:r>
            <a:endParaRPr lang="ru-RU" sz="1200" i="1" dirty="0">
              <a:latin typeface="Georgia" pitchFamily="18" charset="0"/>
            </a:endParaRPr>
          </a:p>
        </p:txBody>
      </p:sp>
      <p:pic>
        <p:nvPicPr>
          <p:cNvPr id="2050" name="Picture 2" descr="F:\Театр\news_2011_11_18_1_b.jpg"/>
          <p:cNvPicPr>
            <a:picLocks noChangeAspect="1" noChangeArrowheads="1"/>
          </p:cNvPicPr>
          <p:nvPr/>
        </p:nvPicPr>
        <p:blipFill>
          <a:blip r:embed="rId6" cstate="print">
            <a:lum bright="23000" contrast="50000"/>
          </a:blip>
          <a:srcRect/>
          <a:stretch>
            <a:fillRect/>
          </a:stretch>
        </p:blipFill>
        <p:spPr bwMode="auto">
          <a:xfrm rot="19443997">
            <a:off x="4647350" y="1262990"/>
            <a:ext cx="2702264" cy="3096344"/>
          </a:xfrm>
          <a:prstGeom prst="rect">
            <a:avLst/>
          </a:prstGeom>
          <a:noFill/>
          <a:ln w="5715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9" name="Прямоугольник 18"/>
          <p:cNvSpPr/>
          <p:nvPr/>
        </p:nvSpPr>
        <p:spPr>
          <a:xfrm>
            <a:off x="107504" y="908720"/>
            <a:ext cx="4392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E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Грамота</a:t>
            </a:r>
            <a:endParaRPr lang="ru-RU" sz="32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9E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188640"/>
            <a:ext cx="24782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716016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508104" y="4797152"/>
            <a:ext cx="26806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Премьера – 21 мая 2013  г.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357301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за пропаганду достижений  России </a:t>
            </a:r>
            <a:r>
              <a:rPr lang="en-US" i="1" dirty="0" smtClean="0">
                <a:latin typeface="Georgia" pitchFamily="18" charset="0"/>
              </a:rPr>
              <a:t>XVIII </a:t>
            </a:r>
            <a:r>
              <a:rPr lang="ru-RU" i="1" dirty="0" smtClean="0">
                <a:latin typeface="Georgia" pitchFamily="18" charset="0"/>
              </a:rPr>
              <a:t>века в области культуры   и участие в спектакле «Михайло Ломоносов и его время» 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23" name="4-конечная звезда 22"/>
          <p:cNvSpPr/>
          <p:nvPr/>
        </p:nvSpPr>
        <p:spPr>
          <a:xfrm rot="645618">
            <a:off x="256832" y="553992"/>
            <a:ext cx="914400" cy="914400"/>
          </a:xfrm>
          <a:prstGeom prst="star4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>
            <a:off x="4572000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1472" y="357166"/>
            <a:ext cx="3429024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400" i="1" dirty="0" smtClean="0">
              <a:latin typeface="Garamond" pitchFamily="18" charset="0"/>
              <a:cs typeface="Arabic Typesetting" pitchFamily="66" charset="-78"/>
            </a:endParaRP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юноши питают.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Отраду старым подают,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счастливой жизни украшают,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несчастной случай берегут;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домашних трудностях утеха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И в дальних </a:t>
            </a:r>
            <a:r>
              <a:rPr lang="ru-RU" sz="2400" i="1" dirty="0" err="1" smtClean="0">
                <a:latin typeface="Garamond" pitchFamily="18" charset="0"/>
                <a:cs typeface="Arabic Typesetting" pitchFamily="66" charset="-78"/>
              </a:rPr>
              <a:t>странствах</a:t>
            </a:r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 не помеха.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Науки пользуют везде,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Среди народов и в пустыне,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градском шуму и наедине,</a:t>
            </a:r>
          </a:p>
          <a:p>
            <a:r>
              <a:rPr lang="ru-RU" sz="2400" i="1" dirty="0" smtClean="0">
                <a:latin typeface="Garamond" pitchFamily="18" charset="0"/>
                <a:cs typeface="Arabic Typesetting" pitchFamily="66" charset="-78"/>
              </a:rPr>
              <a:t>В покое  сладки и в труде.</a:t>
            </a:r>
            <a:endParaRPr lang="ru-RU" sz="2400" i="1" dirty="0">
              <a:latin typeface="Garamond" pitchFamily="18" charset="0"/>
              <a:cs typeface="Arabic Typesetting" pitchFamily="66" charset="-78"/>
            </a:endParaRPr>
          </a:p>
        </p:txBody>
      </p:sp>
      <p:sp>
        <p:nvSpPr>
          <p:cNvPr id="27" name="Кольцо 26"/>
          <p:cNvSpPr/>
          <p:nvPr/>
        </p:nvSpPr>
        <p:spPr>
          <a:xfrm rot="242916">
            <a:off x="4756548" y="2848285"/>
            <a:ext cx="1806712" cy="1244298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20869434">
            <a:off x="5013396" y="3147985"/>
            <a:ext cx="13260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8</a:t>
            </a:r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«Б»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075" name="Picture 3" descr="C:\Users\Люба\Pictures\NVE00070.pn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 l="10330" t="18806" r="8295"/>
          <a:stretch>
            <a:fillRect/>
          </a:stretch>
        </p:blipFill>
        <p:spPr bwMode="auto">
          <a:xfrm>
            <a:off x="4929190" y="357166"/>
            <a:ext cx="2672970" cy="200026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6" name="Picture 4" descr="C:\Users\Люба\Pictures\NVE00102.pn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 t="54069" r="9313" b="7956"/>
          <a:stretch>
            <a:fillRect/>
          </a:stretch>
        </p:blipFill>
        <p:spPr bwMode="auto">
          <a:xfrm>
            <a:off x="4703788" y="5000636"/>
            <a:ext cx="4297368" cy="134962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098" name="Picture 2" descr="C:\Users\Люба\Pictures\NVE00072.png"/>
          <p:cNvPicPr>
            <a:picLocks noChangeAspect="1" noChangeArrowheads="1"/>
          </p:cNvPicPr>
          <p:nvPr/>
        </p:nvPicPr>
        <p:blipFill>
          <a:blip r:embed="rId5" cstate="print">
            <a:lum bright="20000" contrast="40000"/>
          </a:blip>
          <a:srcRect l="6261" t="52712" r="65257"/>
          <a:stretch>
            <a:fillRect/>
          </a:stretch>
        </p:blipFill>
        <p:spPr bwMode="auto">
          <a:xfrm>
            <a:off x="6572264" y="2357430"/>
            <a:ext cx="2000264" cy="2490787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руглая лента лицом вниз 4"/>
          <p:cNvSpPr/>
          <p:nvPr/>
        </p:nvSpPr>
        <p:spPr>
          <a:xfrm>
            <a:off x="0" y="260648"/>
            <a:ext cx="4572000" cy="1440160"/>
          </a:xfrm>
          <a:prstGeom prst="ellipseRibbon">
            <a:avLst>
              <a:gd name="adj1" fmla="val 34165"/>
              <a:gd name="adj2" fmla="val 50000"/>
              <a:gd name="adj3" fmla="val 30502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b="1" i="1" cap="all" dirty="0" smtClean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abriola" pitchFamily="82" charset="0"/>
            </a:endParaRPr>
          </a:p>
          <a:p>
            <a:pPr algn="ctr"/>
            <a:endParaRPr lang="ru-RU" sz="4000" dirty="0">
              <a:solidFill>
                <a:srgbClr val="00B0F0"/>
              </a:solidFill>
            </a:endParaRPr>
          </a:p>
        </p:txBody>
      </p:sp>
      <p:pic>
        <p:nvPicPr>
          <p:cNvPr id="2051" name="Picture 3" descr="F:\Театр\image4412749.jpg"/>
          <p:cNvPicPr>
            <a:picLocks noChangeAspect="1" noChangeArrowheads="1"/>
          </p:cNvPicPr>
          <p:nvPr/>
        </p:nvPicPr>
        <p:blipFill>
          <a:blip r:embed="rId3" cstate="print">
            <a:lum bright="26000" contrast="1000"/>
          </a:blip>
          <a:srcRect/>
          <a:stretch>
            <a:fillRect/>
          </a:stretch>
        </p:blipFill>
        <p:spPr bwMode="auto">
          <a:xfrm rot="242916">
            <a:off x="6199349" y="5512032"/>
            <a:ext cx="1285884" cy="1285884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</p:pic>
      <p:sp>
        <p:nvSpPr>
          <p:cNvPr id="10" name="Кольцо 9"/>
          <p:cNvSpPr/>
          <p:nvPr/>
        </p:nvSpPr>
        <p:spPr>
          <a:xfrm rot="242916">
            <a:off x="6048231" y="5440594"/>
            <a:ext cx="1571636" cy="1428760"/>
          </a:xfrm>
          <a:prstGeom prst="donut">
            <a:avLst>
              <a:gd name="adj" fmla="val 11054"/>
            </a:avLst>
          </a:prstGeom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42916">
            <a:off x="5912913" y="5252118"/>
            <a:ext cx="1857388" cy="1785950"/>
          </a:xfrm>
          <a:prstGeom prst="donut">
            <a:avLst>
              <a:gd name="adj" fmla="val 11054"/>
            </a:avLst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4-конечная звезда 11"/>
          <p:cNvSpPr/>
          <p:nvPr/>
        </p:nvSpPr>
        <p:spPr>
          <a:xfrm rot="19322672">
            <a:off x="237869" y="450593"/>
            <a:ext cx="957160" cy="987231"/>
          </a:xfrm>
          <a:prstGeom prst="star4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2" name="Picture 4" descr="F:\Театр\obrazovanie_i_nauka_1.jpg"/>
          <p:cNvPicPr>
            <a:picLocks noChangeAspect="1" noChangeArrowheads="1"/>
          </p:cNvPicPr>
          <p:nvPr/>
        </p:nvPicPr>
        <p:blipFill>
          <a:blip r:embed="rId4" cstate="print">
            <a:lum bright="31000" contrast="-13000"/>
          </a:blip>
          <a:srcRect/>
          <a:stretch>
            <a:fillRect/>
          </a:stretch>
        </p:blipFill>
        <p:spPr bwMode="auto">
          <a:xfrm rot="2357023">
            <a:off x="6878131" y="2858292"/>
            <a:ext cx="1968077" cy="1643074"/>
          </a:xfrm>
          <a:prstGeom prst="rect">
            <a:avLst/>
          </a:prstGeom>
          <a:noFill/>
          <a:scene3d>
            <a:camera prst="isometricRightUp"/>
            <a:lightRig rig="threePt" dir="t"/>
          </a:scene3d>
          <a:sp3d>
            <a:bevelT w="114300" prst="artDeco"/>
          </a:sp3d>
        </p:spPr>
      </p:pic>
      <p:pic>
        <p:nvPicPr>
          <p:cNvPr id="2053" name="Picture 5" descr="F:\Театр\669bb4e7dede.jpg"/>
          <p:cNvPicPr>
            <a:picLocks noChangeAspect="1" noChangeArrowheads="1"/>
          </p:cNvPicPr>
          <p:nvPr/>
        </p:nvPicPr>
        <p:blipFill>
          <a:blip r:embed="rId5" cstate="print">
            <a:lum bright="16000" contrast="27000"/>
          </a:blip>
          <a:srcRect/>
          <a:stretch>
            <a:fillRect/>
          </a:stretch>
        </p:blipFill>
        <p:spPr bwMode="auto">
          <a:xfrm rot="21039486" flipH="1">
            <a:off x="6988941" y="955258"/>
            <a:ext cx="1657597" cy="2411025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sp3d>
            <a:bevelT/>
          </a:sp3d>
        </p:spPr>
      </p:pic>
      <p:sp>
        <p:nvSpPr>
          <p:cNvPr id="15" name="TextBox 14"/>
          <p:cNvSpPr txBox="1"/>
          <p:nvPr/>
        </p:nvSpPr>
        <p:spPr>
          <a:xfrm>
            <a:off x="539552" y="21328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Награждается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560" y="278092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Georgia" pitchFamily="18" charset="0"/>
              </a:rPr>
              <a:t>Калинина Лилия</a:t>
            </a:r>
            <a:endParaRPr lang="ru-RU" sz="2400" b="1" i="1" dirty="0"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5301208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Georgia" pitchFamily="18" charset="0"/>
              </a:rPr>
              <a:t>ИО директора   школы № 799                    Безрукова Г.К.</a:t>
            </a: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 smtClean="0">
                <a:latin typeface="Georgia" pitchFamily="18" charset="0"/>
              </a:rPr>
              <a:t>Учитель музыки                                              Вовк Л.В.   </a:t>
            </a:r>
          </a:p>
          <a:p>
            <a:endParaRPr lang="ru-RU" sz="1200" i="1" dirty="0">
              <a:latin typeface="Georgia" pitchFamily="18" charset="0"/>
            </a:endParaRPr>
          </a:p>
          <a:p>
            <a:endParaRPr lang="ru-RU" sz="1200" i="1" dirty="0" smtClean="0">
              <a:latin typeface="Georgia" pitchFamily="18" charset="0"/>
            </a:endParaRP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     </a:t>
            </a:r>
          </a:p>
          <a:p>
            <a:r>
              <a:rPr lang="ru-RU" sz="1200" i="1" dirty="0">
                <a:latin typeface="Georgia" pitchFamily="18" charset="0"/>
              </a:rPr>
              <a:t> </a:t>
            </a:r>
            <a:r>
              <a:rPr lang="ru-RU" sz="1200" i="1" dirty="0" smtClean="0">
                <a:latin typeface="Georgia" pitchFamily="18" charset="0"/>
              </a:rPr>
              <a:t>                                           2013 год.                           </a:t>
            </a:r>
            <a:endParaRPr lang="ru-RU" sz="1200" i="1" dirty="0">
              <a:latin typeface="Georgia" pitchFamily="18" charset="0"/>
            </a:endParaRPr>
          </a:p>
        </p:txBody>
      </p:sp>
      <p:pic>
        <p:nvPicPr>
          <p:cNvPr id="2050" name="Picture 2" descr="F:\Театр\news_2011_11_18_1_b.jpg"/>
          <p:cNvPicPr>
            <a:picLocks noChangeAspect="1" noChangeArrowheads="1"/>
          </p:cNvPicPr>
          <p:nvPr/>
        </p:nvPicPr>
        <p:blipFill>
          <a:blip r:embed="rId6" cstate="print">
            <a:lum bright="23000" contrast="50000"/>
          </a:blip>
          <a:srcRect/>
          <a:stretch>
            <a:fillRect/>
          </a:stretch>
        </p:blipFill>
        <p:spPr bwMode="auto">
          <a:xfrm rot="19443997">
            <a:off x="4647350" y="1262990"/>
            <a:ext cx="2702264" cy="3096344"/>
          </a:xfrm>
          <a:prstGeom prst="rect">
            <a:avLst/>
          </a:prstGeom>
          <a:noFill/>
          <a:ln w="5715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9" name="Прямоугольник 18"/>
          <p:cNvSpPr/>
          <p:nvPr/>
        </p:nvSpPr>
        <p:spPr>
          <a:xfrm>
            <a:off x="107504" y="908720"/>
            <a:ext cx="4392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E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Грамота</a:t>
            </a:r>
            <a:endParaRPr lang="ru-RU" sz="32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9E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188640"/>
            <a:ext cx="24782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Михайло Ломоносов</a:t>
            </a:r>
          </a:p>
          <a:p>
            <a:pPr algn="ctr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briola" pitchFamily="82" charset="0"/>
              </a:rPr>
              <a:t>1711-1765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716016" y="116632"/>
            <a:ext cx="0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508104" y="4797152"/>
            <a:ext cx="26806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abriola" pitchFamily="82" charset="0"/>
              </a:rPr>
              <a:t>Премьера – 21 мая 2013  г.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357301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itchFamily="18" charset="0"/>
              </a:rPr>
              <a:t>за пропаганду достижений  России </a:t>
            </a:r>
            <a:r>
              <a:rPr lang="en-US" i="1" dirty="0" smtClean="0">
                <a:latin typeface="Georgia" pitchFamily="18" charset="0"/>
              </a:rPr>
              <a:t>XVIII </a:t>
            </a:r>
            <a:r>
              <a:rPr lang="ru-RU" i="1" dirty="0" smtClean="0">
                <a:latin typeface="Georgia" pitchFamily="18" charset="0"/>
              </a:rPr>
              <a:t>века в области культуры   и участие в спектакле «Михайло Ломоносов и его время» 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23" name="4-конечная звезда 22"/>
          <p:cNvSpPr/>
          <p:nvPr/>
        </p:nvSpPr>
        <p:spPr>
          <a:xfrm rot="645618">
            <a:off x="256832" y="553992"/>
            <a:ext cx="914400" cy="914400"/>
          </a:xfrm>
          <a:prstGeom prst="star4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Рапдуйся русско земле тише отрыв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1540</Words>
  <Application>Microsoft Office PowerPoint</Application>
  <PresentationFormat>Экран (4:3)</PresentationFormat>
  <Paragraphs>381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Люба</cp:lastModifiedBy>
  <cp:revision>45</cp:revision>
  <dcterms:created xsi:type="dcterms:W3CDTF">2013-05-23T07:48:43Z</dcterms:created>
  <dcterms:modified xsi:type="dcterms:W3CDTF">2013-05-23T19:54:57Z</dcterms:modified>
</cp:coreProperties>
</file>